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60" r:id="rId5"/>
    <p:sldId id="259" r:id="rId6"/>
    <p:sldId id="268"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CFDCC-B3CF-37AC-8CC1-B2750442E784}" v="24" dt="2025-04-25T20:48:13.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76C5D-88ED-48B9-81C5-B51BB1BC89D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B1F97B2-BDAF-448E-A5F7-F7C4A8B32FBE}">
      <dgm:prSet/>
      <dgm:spPr/>
      <dgm:t>
        <a:bodyPr/>
        <a:lstStyle/>
        <a:p>
          <a:r>
            <a:rPr lang="en-US"/>
            <a:t>Overview of the Law: NYC Fair Chance Act</a:t>
          </a:r>
        </a:p>
      </dgm:t>
    </dgm:pt>
    <dgm:pt modelId="{0835EB58-3D0E-42BD-8F72-FD9366DAE994}" type="parTrans" cxnId="{02FC47AC-4CB0-48B7-9CCA-E485531143DD}">
      <dgm:prSet/>
      <dgm:spPr/>
      <dgm:t>
        <a:bodyPr/>
        <a:lstStyle/>
        <a:p>
          <a:endParaRPr lang="en-US"/>
        </a:p>
      </dgm:t>
    </dgm:pt>
    <dgm:pt modelId="{B30AFE79-6BCD-425E-A62E-F2F9B3E7E6D6}" type="sibTrans" cxnId="{02FC47AC-4CB0-48B7-9CCA-E485531143DD}">
      <dgm:prSet/>
      <dgm:spPr/>
      <dgm:t>
        <a:bodyPr/>
        <a:lstStyle/>
        <a:p>
          <a:endParaRPr lang="en-US"/>
        </a:p>
      </dgm:t>
    </dgm:pt>
    <dgm:pt modelId="{01DEFCED-DED6-43C5-8A51-CE326ADD419C}">
      <dgm:prSet/>
      <dgm:spPr/>
      <dgm:t>
        <a:bodyPr/>
        <a:lstStyle/>
        <a:p>
          <a:r>
            <a:rPr lang="en-US"/>
            <a:t>Protections during your job search</a:t>
          </a:r>
        </a:p>
      </dgm:t>
    </dgm:pt>
    <dgm:pt modelId="{159E701D-2095-48FF-8D4B-F2E962FC169D}" type="parTrans" cxnId="{BD48385E-C277-46AF-ACD5-A10E0782BF6F}">
      <dgm:prSet/>
      <dgm:spPr/>
      <dgm:t>
        <a:bodyPr/>
        <a:lstStyle/>
        <a:p>
          <a:endParaRPr lang="en-US"/>
        </a:p>
      </dgm:t>
    </dgm:pt>
    <dgm:pt modelId="{77FE36B1-B3FE-43FA-BBF2-73C1D4FC76A8}" type="sibTrans" cxnId="{BD48385E-C277-46AF-ACD5-A10E0782BF6F}">
      <dgm:prSet/>
      <dgm:spPr/>
      <dgm:t>
        <a:bodyPr/>
        <a:lstStyle/>
        <a:p>
          <a:endParaRPr lang="en-US"/>
        </a:p>
      </dgm:t>
    </dgm:pt>
    <dgm:pt modelId="{B695F8B6-41A3-48FF-B839-BEBF036BA1E3}">
      <dgm:prSet/>
      <dgm:spPr/>
      <dgm:t>
        <a:bodyPr/>
        <a:lstStyle/>
        <a:p>
          <a:r>
            <a:rPr lang="en-US"/>
            <a:t>Protections  during your employment</a:t>
          </a:r>
        </a:p>
      </dgm:t>
    </dgm:pt>
    <dgm:pt modelId="{A43588F6-0F91-4344-899C-F6592469A61A}" type="parTrans" cxnId="{9902D6DE-7FDE-4FF0-A63C-FFCB26311684}">
      <dgm:prSet/>
      <dgm:spPr/>
      <dgm:t>
        <a:bodyPr/>
        <a:lstStyle/>
        <a:p>
          <a:endParaRPr lang="en-US"/>
        </a:p>
      </dgm:t>
    </dgm:pt>
    <dgm:pt modelId="{F3D099C7-13CC-4A3E-871F-093DF05522A3}" type="sibTrans" cxnId="{9902D6DE-7FDE-4FF0-A63C-FFCB26311684}">
      <dgm:prSet/>
      <dgm:spPr/>
      <dgm:t>
        <a:bodyPr/>
        <a:lstStyle/>
        <a:p>
          <a:endParaRPr lang="en-US"/>
        </a:p>
      </dgm:t>
    </dgm:pt>
    <dgm:pt modelId="{A9EFDD8E-93B3-4533-81C5-0FED07C715E7}">
      <dgm:prSet/>
      <dgm:spPr/>
      <dgm:t>
        <a:bodyPr/>
        <a:lstStyle/>
        <a:p>
          <a:r>
            <a:rPr lang="en-US"/>
            <a:t>Exemptions under the law</a:t>
          </a:r>
        </a:p>
      </dgm:t>
    </dgm:pt>
    <dgm:pt modelId="{48B0E2A2-FF52-496E-B14D-8F3204684B5A}" type="parTrans" cxnId="{3D347FA3-121F-40B5-87FE-44C098AF0EE3}">
      <dgm:prSet/>
      <dgm:spPr/>
      <dgm:t>
        <a:bodyPr/>
        <a:lstStyle/>
        <a:p>
          <a:endParaRPr lang="en-US"/>
        </a:p>
      </dgm:t>
    </dgm:pt>
    <dgm:pt modelId="{342016B4-DBC5-48A8-968C-0C8EE455D985}" type="sibTrans" cxnId="{3D347FA3-121F-40B5-87FE-44C098AF0EE3}">
      <dgm:prSet/>
      <dgm:spPr/>
      <dgm:t>
        <a:bodyPr/>
        <a:lstStyle/>
        <a:p>
          <a:endParaRPr lang="en-US"/>
        </a:p>
      </dgm:t>
    </dgm:pt>
    <dgm:pt modelId="{C481E8A2-0AA7-4C0F-BE3F-41F520EE77EC}">
      <dgm:prSet/>
      <dgm:spPr/>
      <dgm:t>
        <a:bodyPr/>
        <a:lstStyle/>
        <a:p>
          <a:r>
            <a:rPr lang="en-US"/>
            <a:t>Next Steps</a:t>
          </a:r>
        </a:p>
      </dgm:t>
    </dgm:pt>
    <dgm:pt modelId="{D40A1529-2E10-4F34-A370-5BEB2788D59E}" type="parTrans" cxnId="{09B9244F-43C4-43E2-900F-1D057BF1F627}">
      <dgm:prSet/>
      <dgm:spPr/>
      <dgm:t>
        <a:bodyPr/>
        <a:lstStyle/>
        <a:p>
          <a:endParaRPr lang="en-US"/>
        </a:p>
      </dgm:t>
    </dgm:pt>
    <dgm:pt modelId="{5F8846EE-BAC8-4401-A277-22B755814181}" type="sibTrans" cxnId="{09B9244F-43C4-43E2-900F-1D057BF1F627}">
      <dgm:prSet/>
      <dgm:spPr/>
      <dgm:t>
        <a:bodyPr/>
        <a:lstStyle/>
        <a:p>
          <a:endParaRPr lang="en-US"/>
        </a:p>
      </dgm:t>
    </dgm:pt>
    <dgm:pt modelId="{AFB61240-A151-4FB1-BCF2-0AB80104F164}">
      <dgm:prSet/>
      <dgm:spPr/>
      <dgm:t>
        <a:bodyPr/>
        <a:lstStyle/>
        <a:p>
          <a:r>
            <a:rPr lang="en-US"/>
            <a:t>Helpful Hints in the Job Search</a:t>
          </a:r>
        </a:p>
      </dgm:t>
    </dgm:pt>
    <dgm:pt modelId="{1D1A9AD2-F25E-4BB4-9480-8D11FD661E31}" type="parTrans" cxnId="{3A14DD7C-C337-486A-B3E7-E3965E54D60B}">
      <dgm:prSet/>
      <dgm:spPr/>
      <dgm:t>
        <a:bodyPr/>
        <a:lstStyle/>
        <a:p>
          <a:endParaRPr lang="en-US"/>
        </a:p>
      </dgm:t>
    </dgm:pt>
    <dgm:pt modelId="{1D051002-83F9-432B-A09D-0A1E6A782A6D}" type="sibTrans" cxnId="{3A14DD7C-C337-486A-B3E7-E3965E54D60B}">
      <dgm:prSet/>
      <dgm:spPr/>
      <dgm:t>
        <a:bodyPr/>
        <a:lstStyle/>
        <a:p>
          <a:endParaRPr lang="en-US"/>
        </a:p>
      </dgm:t>
    </dgm:pt>
    <dgm:pt modelId="{D98D846C-0649-4058-8611-C9CD0DEF61A4}">
      <dgm:prSet/>
      <dgm:spPr/>
      <dgm:t>
        <a:bodyPr/>
        <a:lstStyle/>
        <a:p>
          <a:r>
            <a:rPr lang="en-US"/>
            <a:t>How to Remove Barriers</a:t>
          </a:r>
        </a:p>
      </dgm:t>
    </dgm:pt>
    <dgm:pt modelId="{C42A49F3-D36D-41BA-B98C-9D46FFE5D426}" type="parTrans" cxnId="{45DAF5B3-EAF2-428F-95C0-B5C7F9DE64A7}">
      <dgm:prSet/>
      <dgm:spPr/>
      <dgm:t>
        <a:bodyPr/>
        <a:lstStyle/>
        <a:p>
          <a:endParaRPr lang="en-US"/>
        </a:p>
      </dgm:t>
    </dgm:pt>
    <dgm:pt modelId="{077C2AA3-6499-40F1-98C4-EDD83CA226D9}" type="sibTrans" cxnId="{45DAF5B3-EAF2-428F-95C0-B5C7F9DE64A7}">
      <dgm:prSet/>
      <dgm:spPr/>
      <dgm:t>
        <a:bodyPr/>
        <a:lstStyle/>
        <a:p>
          <a:endParaRPr lang="en-US"/>
        </a:p>
      </dgm:t>
    </dgm:pt>
    <dgm:pt modelId="{E127CB6C-ECC7-BE4B-9DE3-5AD811E5CA20}" type="pres">
      <dgm:prSet presAssocID="{D1F76C5D-88ED-48B9-81C5-B51BB1BC89D9}" presName="Name0" presStyleCnt="0">
        <dgm:presLayoutVars>
          <dgm:dir/>
          <dgm:animLvl val="lvl"/>
          <dgm:resizeHandles val="exact"/>
        </dgm:presLayoutVars>
      </dgm:prSet>
      <dgm:spPr/>
    </dgm:pt>
    <dgm:pt modelId="{E4B92E25-1999-844C-9A51-A8F09C0E59AB}" type="pres">
      <dgm:prSet presAssocID="{D98D846C-0649-4058-8611-C9CD0DEF61A4}" presName="boxAndChildren" presStyleCnt="0"/>
      <dgm:spPr/>
    </dgm:pt>
    <dgm:pt modelId="{77AC17FC-A54C-0F48-8079-EB2828FE7A26}" type="pres">
      <dgm:prSet presAssocID="{D98D846C-0649-4058-8611-C9CD0DEF61A4}" presName="parentTextBox" presStyleLbl="node1" presStyleIdx="0" presStyleCnt="3"/>
      <dgm:spPr/>
    </dgm:pt>
    <dgm:pt modelId="{6066E7BF-971E-B044-924B-C497C1F77B51}" type="pres">
      <dgm:prSet presAssocID="{1D051002-83F9-432B-A09D-0A1E6A782A6D}" presName="sp" presStyleCnt="0"/>
      <dgm:spPr/>
    </dgm:pt>
    <dgm:pt modelId="{21E3CF28-E313-8F45-8D6A-427FC107F5B7}" type="pres">
      <dgm:prSet presAssocID="{AFB61240-A151-4FB1-BCF2-0AB80104F164}" presName="arrowAndChildren" presStyleCnt="0"/>
      <dgm:spPr/>
    </dgm:pt>
    <dgm:pt modelId="{735FD44C-D610-8542-BCC1-29D68E863B8D}" type="pres">
      <dgm:prSet presAssocID="{AFB61240-A151-4FB1-BCF2-0AB80104F164}" presName="parentTextArrow" presStyleLbl="node1" presStyleIdx="1" presStyleCnt="3"/>
      <dgm:spPr/>
    </dgm:pt>
    <dgm:pt modelId="{79F30E47-E71D-9E46-B34B-7D5B4473F7D0}" type="pres">
      <dgm:prSet presAssocID="{B30AFE79-6BCD-425E-A62E-F2F9B3E7E6D6}" presName="sp" presStyleCnt="0"/>
      <dgm:spPr/>
    </dgm:pt>
    <dgm:pt modelId="{067AB0FC-4B6A-B941-BA22-2DA4DF73EA1E}" type="pres">
      <dgm:prSet presAssocID="{DB1F97B2-BDAF-448E-A5F7-F7C4A8B32FBE}" presName="arrowAndChildren" presStyleCnt="0"/>
      <dgm:spPr/>
    </dgm:pt>
    <dgm:pt modelId="{0686DA29-853B-0643-93D5-D88BE8BB3F83}" type="pres">
      <dgm:prSet presAssocID="{DB1F97B2-BDAF-448E-A5F7-F7C4A8B32FBE}" presName="parentTextArrow" presStyleLbl="node1" presStyleIdx="1" presStyleCnt="3"/>
      <dgm:spPr/>
    </dgm:pt>
    <dgm:pt modelId="{3D74723F-0755-D64C-8903-605A77E7BEB1}" type="pres">
      <dgm:prSet presAssocID="{DB1F97B2-BDAF-448E-A5F7-F7C4A8B32FBE}" presName="arrow" presStyleLbl="node1" presStyleIdx="2" presStyleCnt="3"/>
      <dgm:spPr/>
    </dgm:pt>
    <dgm:pt modelId="{2660591D-7022-3E48-AF63-F659D8B9F405}" type="pres">
      <dgm:prSet presAssocID="{DB1F97B2-BDAF-448E-A5F7-F7C4A8B32FBE}" presName="descendantArrow" presStyleCnt="0"/>
      <dgm:spPr/>
    </dgm:pt>
    <dgm:pt modelId="{78F59C74-9189-9444-8251-5AC9A8BECF90}" type="pres">
      <dgm:prSet presAssocID="{01DEFCED-DED6-43C5-8A51-CE326ADD419C}" presName="childTextArrow" presStyleLbl="fgAccFollowNode1" presStyleIdx="0" presStyleCnt="4">
        <dgm:presLayoutVars>
          <dgm:bulletEnabled val="1"/>
        </dgm:presLayoutVars>
      </dgm:prSet>
      <dgm:spPr/>
    </dgm:pt>
    <dgm:pt modelId="{2F1B8AA7-EEC7-5A43-B31B-B6FC743D551A}" type="pres">
      <dgm:prSet presAssocID="{B695F8B6-41A3-48FF-B839-BEBF036BA1E3}" presName="childTextArrow" presStyleLbl="fgAccFollowNode1" presStyleIdx="1" presStyleCnt="4">
        <dgm:presLayoutVars>
          <dgm:bulletEnabled val="1"/>
        </dgm:presLayoutVars>
      </dgm:prSet>
      <dgm:spPr/>
    </dgm:pt>
    <dgm:pt modelId="{DD9408F5-19CB-044E-9A21-FF899D671A83}" type="pres">
      <dgm:prSet presAssocID="{A9EFDD8E-93B3-4533-81C5-0FED07C715E7}" presName="childTextArrow" presStyleLbl="fgAccFollowNode1" presStyleIdx="2" presStyleCnt="4">
        <dgm:presLayoutVars>
          <dgm:bulletEnabled val="1"/>
        </dgm:presLayoutVars>
      </dgm:prSet>
      <dgm:spPr/>
    </dgm:pt>
    <dgm:pt modelId="{A76D9DB1-EDA8-EE43-BCF2-A472BDF1D61B}" type="pres">
      <dgm:prSet presAssocID="{C481E8A2-0AA7-4C0F-BE3F-41F520EE77EC}" presName="childTextArrow" presStyleLbl="fgAccFollowNode1" presStyleIdx="3" presStyleCnt="4">
        <dgm:presLayoutVars>
          <dgm:bulletEnabled val="1"/>
        </dgm:presLayoutVars>
      </dgm:prSet>
      <dgm:spPr/>
    </dgm:pt>
  </dgm:ptLst>
  <dgm:cxnLst>
    <dgm:cxn modelId="{9593E11D-4E19-7C41-9194-4206A9DC753B}" type="presOf" srcId="{AFB61240-A151-4FB1-BCF2-0AB80104F164}" destId="{735FD44C-D610-8542-BCC1-29D68E863B8D}" srcOrd="0" destOrd="0" presId="urn:microsoft.com/office/officeart/2005/8/layout/process4"/>
    <dgm:cxn modelId="{BD48385E-C277-46AF-ACD5-A10E0782BF6F}" srcId="{DB1F97B2-BDAF-448E-A5F7-F7C4A8B32FBE}" destId="{01DEFCED-DED6-43C5-8A51-CE326ADD419C}" srcOrd="0" destOrd="0" parTransId="{159E701D-2095-48FF-8D4B-F2E962FC169D}" sibTransId="{77FE36B1-B3FE-43FA-BBF2-73C1D4FC76A8}"/>
    <dgm:cxn modelId="{62F0C063-C268-564F-8A00-732A682D8A3E}" type="presOf" srcId="{A9EFDD8E-93B3-4533-81C5-0FED07C715E7}" destId="{DD9408F5-19CB-044E-9A21-FF899D671A83}" srcOrd="0" destOrd="0" presId="urn:microsoft.com/office/officeart/2005/8/layout/process4"/>
    <dgm:cxn modelId="{FD1C7F6D-2717-3E4F-B886-48F532B2AFDF}" type="presOf" srcId="{D1F76C5D-88ED-48B9-81C5-B51BB1BC89D9}" destId="{E127CB6C-ECC7-BE4B-9DE3-5AD811E5CA20}" srcOrd="0" destOrd="0" presId="urn:microsoft.com/office/officeart/2005/8/layout/process4"/>
    <dgm:cxn modelId="{6600116F-B30C-B646-8833-5A26E3CF1DFC}" type="presOf" srcId="{C481E8A2-0AA7-4C0F-BE3F-41F520EE77EC}" destId="{A76D9DB1-EDA8-EE43-BCF2-A472BDF1D61B}" srcOrd="0" destOrd="0" presId="urn:microsoft.com/office/officeart/2005/8/layout/process4"/>
    <dgm:cxn modelId="{09B9244F-43C4-43E2-900F-1D057BF1F627}" srcId="{DB1F97B2-BDAF-448E-A5F7-F7C4A8B32FBE}" destId="{C481E8A2-0AA7-4C0F-BE3F-41F520EE77EC}" srcOrd="3" destOrd="0" parTransId="{D40A1529-2E10-4F34-A370-5BEB2788D59E}" sibTransId="{5F8846EE-BAC8-4401-A277-22B755814181}"/>
    <dgm:cxn modelId="{921D5653-A44D-674F-85F1-91015E5217DA}" type="presOf" srcId="{B695F8B6-41A3-48FF-B839-BEBF036BA1E3}" destId="{2F1B8AA7-EEC7-5A43-B31B-B6FC743D551A}" srcOrd="0" destOrd="0" presId="urn:microsoft.com/office/officeart/2005/8/layout/process4"/>
    <dgm:cxn modelId="{69455656-4A53-BA45-A448-7CA2C05007BF}" type="presOf" srcId="{01DEFCED-DED6-43C5-8A51-CE326ADD419C}" destId="{78F59C74-9189-9444-8251-5AC9A8BECF90}" srcOrd="0" destOrd="0" presId="urn:microsoft.com/office/officeart/2005/8/layout/process4"/>
    <dgm:cxn modelId="{B6224379-A0DC-A04A-BFB7-631BF5DC5780}" type="presOf" srcId="{D98D846C-0649-4058-8611-C9CD0DEF61A4}" destId="{77AC17FC-A54C-0F48-8079-EB2828FE7A26}" srcOrd="0" destOrd="0" presId="urn:microsoft.com/office/officeart/2005/8/layout/process4"/>
    <dgm:cxn modelId="{3A14DD7C-C337-486A-B3E7-E3965E54D60B}" srcId="{D1F76C5D-88ED-48B9-81C5-B51BB1BC89D9}" destId="{AFB61240-A151-4FB1-BCF2-0AB80104F164}" srcOrd="1" destOrd="0" parTransId="{1D1A9AD2-F25E-4BB4-9480-8D11FD661E31}" sibTransId="{1D051002-83F9-432B-A09D-0A1E6A782A6D}"/>
    <dgm:cxn modelId="{26AEEE94-533B-A547-BE35-DFDEC855B615}" type="presOf" srcId="{DB1F97B2-BDAF-448E-A5F7-F7C4A8B32FBE}" destId="{0686DA29-853B-0643-93D5-D88BE8BB3F83}" srcOrd="0" destOrd="0" presId="urn:microsoft.com/office/officeart/2005/8/layout/process4"/>
    <dgm:cxn modelId="{3D347FA3-121F-40B5-87FE-44C098AF0EE3}" srcId="{DB1F97B2-BDAF-448E-A5F7-F7C4A8B32FBE}" destId="{A9EFDD8E-93B3-4533-81C5-0FED07C715E7}" srcOrd="2" destOrd="0" parTransId="{48B0E2A2-FF52-496E-B14D-8F3204684B5A}" sibTransId="{342016B4-DBC5-48A8-968C-0C8EE455D985}"/>
    <dgm:cxn modelId="{02FC47AC-4CB0-48B7-9CCA-E485531143DD}" srcId="{D1F76C5D-88ED-48B9-81C5-B51BB1BC89D9}" destId="{DB1F97B2-BDAF-448E-A5F7-F7C4A8B32FBE}" srcOrd="0" destOrd="0" parTransId="{0835EB58-3D0E-42BD-8F72-FD9366DAE994}" sibTransId="{B30AFE79-6BCD-425E-A62E-F2F9B3E7E6D6}"/>
    <dgm:cxn modelId="{45DAF5B3-EAF2-428F-95C0-B5C7F9DE64A7}" srcId="{D1F76C5D-88ED-48B9-81C5-B51BB1BC89D9}" destId="{D98D846C-0649-4058-8611-C9CD0DEF61A4}" srcOrd="2" destOrd="0" parTransId="{C42A49F3-D36D-41BA-B98C-9D46FFE5D426}" sibTransId="{077C2AA3-6499-40F1-98C4-EDD83CA226D9}"/>
    <dgm:cxn modelId="{21D816BB-966F-1A45-98A7-D83049E78585}" type="presOf" srcId="{DB1F97B2-BDAF-448E-A5F7-F7C4A8B32FBE}" destId="{3D74723F-0755-D64C-8903-605A77E7BEB1}" srcOrd="1" destOrd="0" presId="urn:microsoft.com/office/officeart/2005/8/layout/process4"/>
    <dgm:cxn modelId="{9902D6DE-7FDE-4FF0-A63C-FFCB26311684}" srcId="{DB1F97B2-BDAF-448E-A5F7-F7C4A8B32FBE}" destId="{B695F8B6-41A3-48FF-B839-BEBF036BA1E3}" srcOrd="1" destOrd="0" parTransId="{A43588F6-0F91-4344-899C-F6592469A61A}" sibTransId="{F3D099C7-13CC-4A3E-871F-093DF05522A3}"/>
    <dgm:cxn modelId="{E47B5B40-542A-7C44-80EE-CAF97C122668}" type="presParOf" srcId="{E127CB6C-ECC7-BE4B-9DE3-5AD811E5CA20}" destId="{E4B92E25-1999-844C-9A51-A8F09C0E59AB}" srcOrd="0" destOrd="0" presId="urn:microsoft.com/office/officeart/2005/8/layout/process4"/>
    <dgm:cxn modelId="{1776D7A7-BA15-FA42-A956-B1EFE07DA6C6}" type="presParOf" srcId="{E4B92E25-1999-844C-9A51-A8F09C0E59AB}" destId="{77AC17FC-A54C-0F48-8079-EB2828FE7A26}" srcOrd="0" destOrd="0" presId="urn:microsoft.com/office/officeart/2005/8/layout/process4"/>
    <dgm:cxn modelId="{53E7E76B-43F1-F944-A79B-1A694809DB28}" type="presParOf" srcId="{E127CB6C-ECC7-BE4B-9DE3-5AD811E5CA20}" destId="{6066E7BF-971E-B044-924B-C497C1F77B51}" srcOrd="1" destOrd="0" presId="urn:microsoft.com/office/officeart/2005/8/layout/process4"/>
    <dgm:cxn modelId="{E1872CF7-D76D-814A-8581-5174604727FD}" type="presParOf" srcId="{E127CB6C-ECC7-BE4B-9DE3-5AD811E5CA20}" destId="{21E3CF28-E313-8F45-8D6A-427FC107F5B7}" srcOrd="2" destOrd="0" presId="urn:microsoft.com/office/officeart/2005/8/layout/process4"/>
    <dgm:cxn modelId="{5ABF838D-9D44-AC4C-83E1-1B97C95B80D7}" type="presParOf" srcId="{21E3CF28-E313-8F45-8D6A-427FC107F5B7}" destId="{735FD44C-D610-8542-BCC1-29D68E863B8D}" srcOrd="0" destOrd="0" presId="urn:microsoft.com/office/officeart/2005/8/layout/process4"/>
    <dgm:cxn modelId="{23591725-481A-9F43-ADCF-5AEAA7747076}" type="presParOf" srcId="{E127CB6C-ECC7-BE4B-9DE3-5AD811E5CA20}" destId="{79F30E47-E71D-9E46-B34B-7D5B4473F7D0}" srcOrd="3" destOrd="0" presId="urn:microsoft.com/office/officeart/2005/8/layout/process4"/>
    <dgm:cxn modelId="{8BE84F65-51B4-7546-B1F1-049371FF7FFD}" type="presParOf" srcId="{E127CB6C-ECC7-BE4B-9DE3-5AD811E5CA20}" destId="{067AB0FC-4B6A-B941-BA22-2DA4DF73EA1E}" srcOrd="4" destOrd="0" presId="urn:microsoft.com/office/officeart/2005/8/layout/process4"/>
    <dgm:cxn modelId="{ACDD6040-784F-074B-83E9-6EE77224A16B}" type="presParOf" srcId="{067AB0FC-4B6A-B941-BA22-2DA4DF73EA1E}" destId="{0686DA29-853B-0643-93D5-D88BE8BB3F83}" srcOrd="0" destOrd="0" presId="urn:microsoft.com/office/officeart/2005/8/layout/process4"/>
    <dgm:cxn modelId="{39BD5373-9D6A-6445-8E8F-8B42F2FF9E95}" type="presParOf" srcId="{067AB0FC-4B6A-B941-BA22-2DA4DF73EA1E}" destId="{3D74723F-0755-D64C-8903-605A77E7BEB1}" srcOrd="1" destOrd="0" presId="urn:microsoft.com/office/officeart/2005/8/layout/process4"/>
    <dgm:cxn modelId="{283B5808-0776-1845-B689-9C72468D5E34}" type="presParOf" srcId="{067AB0FC-4B6A-B941-BA22-2DA4DF73EA1E}" destId="{2660591D-7022-3E48-AF63-F659D8B9F405}" srcOrd="2" destOrd="0" presId="urn:microsoft.com/office/officeart/2005/8/layout/process4"/>
    <dgm:cxn modelId="{87DF7357-0BBD-8C41-830E-EC4A02343D20}" type="presParOf" srcId="{2660591D-7022-3E48-AF63-F659D8B9F405}" destId="{78F59C74-9189-9444-8251-5AC9A8BECF90}" srcOrd="0" destOrd="0" presId="urn:microsoft.com/office/officeart/2005/8/layout/process4"/>
    <dgm:cxn modelId="{B97A4A96-7814-F341-805F-D871D227960E}" type="presParOf" srcId="{2660591D-7022-3E48-AF63-F659D8B9F405}" destId="{2F1B8AA7-EEC7-5A43-B31B-B6FC743D551A}" srcOrd="1" destOrd="0" presId="urn:microsoft.com/office/officeart/2005/8/layout/process4"/>
    <dgm:cxn modelId="{6CE438FA-A37E-B346-BF0A-24EF3A71469A}" type="presParOf" srcId="{2660591D-7022-3E48-AF63-F659D8B9F405}" destId="{DD9408F5-19CB-044E-9A21-FF899D671A83}" srcOrd="2" destOrd="0" presId="urn:microsoft.com/office/officeart/2005/8/layout/process4"/>
    <dgm:cxn modelId="{A4969C6D-85D6-514A-9522-76ACFEC1CEB2}" type="presParOf" srcId="{2660591D-7022-3E48-AF63-F659D8B9F405}" destId="{A76D9DB1-EDA8-EE43-BCF2-A472BDF1D61B}"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A74308-AB4F-472A-878F-954F20366048}"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6F83B71-E08E-477A-9EC4-0B86CCF7235A}">
      <dgm:prSet/>
      <dgm:spPr/>
      <dgm:t>
        <a:bodyPr/>
        <a:lstStyle/>
        <a:p>
          <a:r>
            <a:rPr lang="en-US"/>
            <a:t>In NYC, your criminal record shouldn’t be a barrier to your ability to earn a living, provide for your family, and contribute to your community.</a:t>
          </a:r>
        </a:p>
      </dgm:t>
    </dgm:pt>
    <dgm:pt modelId="{5E24801B-54E2-4E72-B3E3-51F60365D2A0}" type="parTrans" cxnId="{3E2D77BD-98A1-4B5B-82A3-DFEFD2B827BA}">
      <dgm:prSet/>
      <dgm:spPr/>
      <dgm:t>
        <a:bodyPr/>
        <a:lstStyle/>
        <a:p>
          <a:endParaRPr lang="en-US"/>
        </a:p>
      </dgm:t>
    </dgm:pt>
    <dgm:pt modelId="{BEDC1150-2F30-4D70-8BCF-58526A8801F0}" type="sibTrans" cxnId="{3E2D77BD-98A1-4B5B-82A3-DFEFD2B827BA}">
      <dgm:prSet/>
      <dgm:spPr/>
      <dgm:t>
        <a:bodyPr/>
        <a:lstStyle/>
        <a:p>
          <a:endParaRPr lang="en-US"/>
        </a:p>
      </dgm:t>
    </dgm:pt>
    <dgm:pt modelId="{C019DAAF-839F-4570-9F2E-927F07AEF4FF}">
      <dgm:prSet/>
      <dgm:spPr/>
      <dgm:t>
        <a:bodyPr/>
        <a:lstStyle/>
        <a:p>
          <a:r>
            <a:rPr lang="en-US"/>
            <a:t>NYC has strong protections against employment discrimination based on criminal history- </a:t>
          </a:r>
          <a:r>
            <a:rPr lang="en-US" b="1" u="sng"/>
            <a:t>NYC FAIR CHANCE ACT. </a:t>
          </a:r>
          <a:endParaRPr lang="en-US"/>
        </a:p>
      </dgm:t>
    </dgm:pt>
    <dgm:pt modelId="{608F91FE-589A-4405-8BEC-644FB2DE28AD}" type="parTrans" cxnId="{956C5B80-84E6-47EB-AD02-FF29E2CF84DA}">
      <dgm:prSet/>
      <dgm:spPr/>
      <dgm:t>
        <a:bodyPr/>
        <a:lstStyle/>
        <a:p>
          <a:endParaRPr lang="en-US"/>
        </a:p>
      </dgm:t>
    </dgm:pt>
    <dgm:pt modelId="{F210A1F7-B64B-4ADD-8461-C23016E49880}" type="sibTrans" cxnId="{956C5B80-84E6-47EB-AD02-FF29E2CF84DA}">
      <dgm:prSet/>
      <dgm:spPr/>
      <dgm:t>
        <a:bodyPr/>
        <a:lstStyle/>
        <a:p>
          <a:endParaRPr lang="en-US"/>
        </a:p>
      </dgm:t>
    </dgm:pt>
    <dgm:pt modelId="{8E476761-22C0-474E-8E2A-79684DB5CBAC}">
      <dgm:prSet/>
      <dgm:spPr/>
      <dgm:t>
        <a:bodyPr/>
        <a:lstStyle/>
        <a:p>
          <a:r>
            <a:rPr lang="en-US"/>
            <a:t>You are protected whether you are looking for a job or if you are already employed.</a:t>
          </a:r>
        </a:p>
      </dgm:t>
    </dgm:pt>
    <dgm:pt modelId="{76D6A862-422F-4B27-B4FC-2F5068516622}" type="parTrans" cxnId="{6A2FB00F-75CB-4617-96C9-A1FADB4B89DF}">
      <dgm:prSet/>
      <dgm:spPr/>
      <dgm:t>
        <a:bodyPr/>
        <a:lstStyle/>
        <a:p>
          <a:endParaRPr lang="en-US"/>
        </a:p>
      </dgm:t>
    </dgm:pt>
    <dgm:pt modelId="{65D4A692-435F-4810-A214-B2BA76E1D9C0}" type="sibTrans" cxnId="{6A2FB00F-75CB-4617-96C9-A1FADB4B89DF}">
      <dgm:prSet/>
      <dgm:spPr/>
      <dgm:t>
        <a:bodyPr/>
        <a:lstStyle/>
        <a:p>
          <a:endParaRPr lang="en-US"/>
        </a:p>
      </dgm:t>
    </dgm:pt>
    <dgm:pt modelId="{69CDC9D8-5248-4982-87FF-6FC4551A06DB}">
      <dgm:prSet/>
      <dgm:spPr/>
      <dgm:t>
        <a:bodyPr/>
        <a:lstStyle/>
        <a:p>
          <a:r>
            <a:rPr lang="en-US"/>
            <a:t>While most employers doing business in NYC have to follow these rules, there are some exemptions </a:t>
          </a:r>
        </a:p>
      </dgm:t>
    </dgm:pt>
    <dgm:pt modelId="{5D4CE7DA-690E-4121-AD54-3789A98DADFD}" type="parTrans" cxnId="{B3CCD56B-BCA8-4A03-8EE5-23AB488E77FD}">
      <dgm:prSet/>
      <dgm:spPr/>
      <dgm:t>
        <a:bodyPr/>
        <a:lstStyle/>
        <a:p>
          <a:endParaRPr lang="en-US"/>
        </a:p>
      </dgm:t>
    </dgm:pt>
    <dgm:pt modelId="{FD1D80B0-81D7-4A52-8E91-2E739F0B5E06}" type="sibTrans" cxnId="{B3CCD56B-BCA8-4A03-8EE5-23AB488E77FD}">
      <dgm:prSet/>
      <dgm:spPr/>
      <dgm:t>
        <a:bodyPr/>
        <a:lstStyle/>
        <a:p>
          <a:endParaRPr lang="en-US"/>
        </a:p>
      </dgm:t>
    </dgm:pt>
    <dgm:pt modelId="{7656B6FD-B393-2047-B36F-EC7C8D646F60}" type="pres">
      <dgm:prSet presAssocID="{15A74308-AB4F-472A-878F-954F20366048}" presName="vert0" presStyleCnt="0">
        <dgm:presLayoutVars>
          <dgm:dir/>
          <dgm:animOne val="branch"/>
          <dgm:animLvl val="lvl"/>
        </dgm:presLayoutVars>
      </dgm:prSet>
      <dgm:spPr/>
    </dgm:pt>
    <dgm:pt modelId="{52EDC6D5-6B5F-F64C-9CA6-B0C200FC0844}" type="pres">
      <dgm:prSet presAssocID="{76F83B71-E08E-477A-9EC4-0B86CCF7235A}" presName="thickLine" presStyleLbl="alignNode1" presStyleIdx="0" presStyleCnt="4"/>
      <dgm:spPr/>
    </dgm:pt>
    <dgm:pt modelId="{93FF66A0-DFFB-E041-964D-8ECD730E37FF}" type="pres">
      <dgm:prSet presAssocID="{76F83B71-E08E-477A-9EC4-0B86CCF7235A}" presName="horz1" presStyleCnt="0"/>
      <dgm:spPr/>
    </dgm:pt>
    <dgm:pt modelId="{E54AB10B-9BA2-C142-9014-7EC1068D51F8}" type="pres">
      <dgm:prSet presAssocID="{76F83B71-E08E-477A-9EC4-0B86CCF7235A}" presName="tx1" presStyleLbl="revTx" presStyleIdx="0" presStyleCnt="4"/>
      <dgm:spPr/>
    </dgm:pt>
    <dgm:pt modelId="{AD47B6E0-5377-0C49-83A3-F494CF944B8A}" type="pres">
      <dgm:prSet presAssocID="{76F83B71-E08E-477A-9EC4-0B86CCF7235A}" presName="vert1" presStyleCnt="0"/>
      <dgm:spPr/>
    </dgm:pt>
    <dgm:pt modelId="{951C0BE9-0D4C-F54D-B08D-0475CB327644}" type="pres">
      <dgm:prSet presAssocID="{C019DAAF-839F-4570-9F2E-927F07AEF4FF}" presName="thickLine" presStyleLbl="alignNode1" presStyleIdx="1" presStyleCnt="4"/>
      <dgm:spPr/>
    </dgm:pt>
    <dgm:pt modelId="{C958B90D-FFBD-624D-AD0A-9D5D78AC0E4B}" type="pres">
      <dgm:prSet presAssocID="{C019DAAF-839F-4570-9F2E-927F07AEF4FF}" presName="horz1" presStyleCnt="0"/>
      <dgm:spPr/>
    </dgm:pt>
    <dgm:pt modelId="{1467D925-FE02-6C40-AC7C-9FA606CDBF1F}" type="pres">
      <dgm:prSet presAssocID="{C019DAAF-839F-4570-9F2E-927F07AEF4FF}" presName="tx1" presStyleLbl="revTx" presStyleIdx="1" presStyleCnt="4"/>
      <dgm:spPr/>
    </dgm:pt>
    <dgm:pt modelId="{02A8ED5B-5BEF-6843-9098-EE629E11E9AE}" type="pres">
      <dgm:prSet presAssocID="{C019DAAF-839F-4570-9F2E-927F07AEF4FF}" presName="vert1" presStyleCnt="0"/>
      <dgm:spPr/>
    </dgm:pt>
    <dgm:pt modelId="{086AC3BD-E6F5-B348-B6BB-AAA46D1B0721}" type="pres">
      <dgm:prSet presAssocID="{8E476761-22C0-474E-8E2A-79684DB5CBAC}" presName="thickLine" presStyleLbl="alignNode1" presStyleIdx="2" presStyleCnt="4"/>
      <dgm:spPr/>
    </dgm:pt>
    <dgm:pt modelId="{000DE231-2412-704C-ADBB-4FD139C5944A}" type="pres">
      <dgm:prSet presAssocID="{8E476761-22C0-474E-8E2A-79684DB5CBAC}" presName="horz1" presStyleCnt="0"/>
      <dgm:spPr/>
    </dgm:pt>
    <dgm:pt modelId="{E3D2CA5A-86F0-D04D-83C9-8970F9746548}" type="pres">
      <dgm:prSet presAssocID="{8E476761-22C0-474E-8E2A-79684DB5CBAC}" presName="tx1" presStyleLbl="revTx" presStyleIdx="2" presStyleCnt="4"/>
      <dgm:spPr/>
    </dgm:pt>
    <dgm:pt modelId="{D9DBCABA-C24A-9C44-97EC-E36577A9445A}" type="pres">
      <dgm:prSet presAssocID="{8E476761-22C0-474E-8E2A-79684DB5CBAC}" presName="vert1" presStyleCnt="0"/>
      <dgm:spPr/>
    </dgm:pt>
    <dgm:pt modelId="{837A6922-A349-E04E-8BC9-1E1E65E2B374}" type="pres">
      <dgm:prSet presAssocID="{69CDC9D8-5248-4982-87FF-6FC4551A06DB}" presName="thickLine" presStyleLbl="alignNode1" presStyleIdx="3" presStyleCnt="4"/>
      <dgm:spPr/>
    </dgm:pt>
    <dgm:pt modelId="{EB4F3E5A-0C28-EB44-9013-617B2FEC39F7}" type="pres">
      <dgm:prSet presAssocID="{69CDC9D8-5248-4982-87FF-6FC4551A06DB}" presName="horz1" presStyleCnt="0"/>
      <dgm:spPr/>
    </dgm:pt>
    <dgm:pt modelId="{615F6A71-62DF-E149-B51B-3FDF0285BEDE}" type="pres">
      <dgm:prSet presAssocID="{69CDC9D8-5248-4982-87FF-6FC4551A06DB}" presName="tx1" presStyleLbl="revTx" presStyleIdx="3" presStyleCnt="4"/>
      <dgm:spPr/>
    </dgm:pt>
    <dgm:pt modelId="{342E3AC7-C1C6-2343-9255-B345BD720E40}" type="pres">
      <dgm:prSet presAssocID="{69CDC9D8-5248-4982-87FF-6FC4551A06DB}" presName="vert1" presStyleCnt="0"/>
      <dgm:spPr/>
    </dgm:pt>
  </dgm:ptLst>
  <dgm:cxnLst>
    <dgm:cxn modelId="{6A2FB00F-75CB-4617-96C9-A1FADB4B89DF}" srcId="{15A74308-AB4F-472A-878F-954F20366048}" destId="{8E476761-22C0-474E-8E2A-79684DB5CBAC}" srcOrd="2" destOrd="0" parTransId="{76D6A862-422F-4B27-B4FC-2F5068516622}" sibTransId="{65D4A692-435F-4810-A214-B2BA76E1D9C0}"/>
    <dgm:cxn modelId="{26607E44-89CD-D14C-9C93-AA82CA8CBEAF}" type="presOf" srcId="{C019DAAF-839F-4570-9F2E-927F07AEF4FF}" destId="{1467D925-FE02-6C40-AC7C-9FA606CDBF1F}" srcOrd="0" destOrd="0" presId="urn:microsoft.com/office/officeart/2008/layout/LinedList"/>
    <dgm:cxn modelId="{B3CCD56B-BCA8-4A03-8EE5-23AB488E77FD}" srcId="{15A74308-AB4F-472A-878F-954F20366048}" destId="{69CDC9D8-5248-4982-87FF-6FC4551A06DB}" srcOrd="3" destOrd="0" parTransId="{5D4CE7DA-690E-4121-AD54-3789A98DADFD}" sibTransId="{FD1D80B0-81D7-4A52-8E91-2E739F0B5E06}"/>
    <dgm:cxn modelId="{962C0F6E-FDF9-784D-818F-43660020F827}" type="presOf" srcId="{69CDC9D8-5248-4982-87FF-6FC4551A06DB}" destId="{615F6A71-62DF-E149-B51B-3FDF0285BEDE}" srcOrd="0" destOrd="0" presId="urn:microsoft.com/office/officeart/2008/layout/LinedList"/>
    <dgm:cxn modelId="{956C5B80-84E6-47EB-AD02-FF29E2CF84DA}" srcId="{15A74308-AB4F-472A-878F-954F20366048}" destId="{C019DAAF-839F-4570-9F2E-927F07AEF4FF}" srcOrd="1" destOrd="0" parTransId="{608F91FE-589A-4405-8BEC-644FB2DE28AD}" sibTransId="{F210A1F7-B64B-4ADD-8461-C23016E49880}"/>
    <dgm:cxn modelId="{667DA699-8959-554A-AB52-0F5358F71E7F}" type="presOf" srcId="{76F83B71-E08E-477A-9EC4-0B86CCF7235A}" destId="{E54AB10B-9BA2-C142-9014-7EC1068D51F8}" srcOrd="0" destOrd="0" presId="urn:microsoft.com/office/officeart/2008/layout/LinedList"/>
    <dgm:cxn modelId="{7A970EAB-4ADD-404B-ADBE-6FA4290A97F7}" type="presOf" srcId="{8E476761-22C0-474E-8E2A-79684DB5CBAC}" destId="{E3D2CA5A-86F0-D04D-83C9-8970F9746548}" srcOrd="0" destOrd="0" presId="urn:microsoft.com/office/officeart/2008/layout/LinedList"/>
    <dgm:cxn modelId="{3E2D77BD-98A1-4B5B-82A3-DFEFD2B827BA}" srcId="{15A74308-AB4F-472A-878F-954F20366048}" destId="{76F83B71-E08E-477A-9EC4-0B86CCF7235A}" srcOrd="0" destOrd="0" parTransId="{5E24801B-54E2-4E72-B3E3-51F60365D2A0}" sibTransId="{BEDC1150-2F30-4D70-8BCF-58526A8801F0}"/>
    <dgm:cxn modelId="{ADB9BDBE-1047-3E46-A3B1-BEADCAA0FB13}" type="presOf" srcId="{15A74308-AB4F-472A-878F-954F20366048}" destId="{7656B6FD-B393-2047-B36F-EC7C8D646F60}" srcOrd="0" destOrd="0" presId="urn:microsoft.com/office/officeart/2008/layout/LinedList"/>
    <dgm:cxn modelId="{38ED7E96-904E-114E-B001-3021951F7B98}" type="presParOf" srcId="{7656B6FD-B393-2047-B36F-EC7C8D646F60}" destId="{52EDC6D5-6B5F-F64C-9CA6-B0C200FC0844}" srcOrd="0" destOrd="0" presId="urn:microsoft.com/office/officeart/2008/layout/LinedList"/>
    <dgm:cxn modelId="{0E0385F1-3DE4-A34A-AF01-568930197FED}" type="presParOf" srcId="{7656B6FD-B393-2047-B36F-EC7C8D646F60}" destId="{93FF66A0-DFFB-E041-964D-8ECD730E37FF}" srcOrd="1" destOrd="0" presId="urn:microsoft.com/office/officeart/2008/layout/LinedList"/>
    <dgm:cxn modelId="{4BECBFD7-07D2-B94E-8EFD-4D7C6B39630D}" type="presParOf" srcId="{93FF66A0-DFFB-E041-964D-8ECD730E37FF}" destId="{E54AB10B-9BA2-C142-9014-7EC1068D51F8}" srcOrd="0" destOrd="0" presId="urn:microsoft.com/office/officeart/2008/layout/LinedList"/>
    <dgm:cxn modelId="{572974AB-FE03-E44B-8279-48B78A2D0126}" type="presParOf" srcId="{93FF66A0-DFFB-E041-964D-8ECD730E37FF}" destId="{AD47B6E0-5377-0C49-83A3-F494CF944B8A}" srcOrd="1" destOrd="0" presId="urn:microsoft.com/office/officeart/2008/layout/LinedList"/>
    <dgm:cxn modelId="{B6E4CFBC-8EAF-3247-9E45-540788C5FB9E}" type="presParOf" srcId="{7656B6FD-B393-2047-B36F-EC7C8D646F60}" destId="{951C0BE9-0D4C-F54D-B08D-0475CB327644}" srcOrd="2" destOrd="0" presId="urn:microsoft.com/office/officeart/2008/layout/LinedList"/>
    <dgm:cxn modelId="{CCCFF9E1-E3AC-424C-B191-6B4AE88FE5AB}" type="presParOf" srcId="{7656B6FD-B393-2047-B36F-EC7C8D646F60}" destId="{C958B90D-FFBD-624D-AD0A-9D5D78AC0E4B}" srcOrd="3" destOrd="0" presId="urn:microsoft.com/office/officeart/2008/layout/LinedList"/>
    <dgm:cxn modelId="{247F4A16-CA93-F44E-BEA4-9672BA7DECB2}" type="presParOf" srcId="{C958B90D-FFBD-624D-AD0A-9D5D78AC0E4B}" destId="{1467D925-FE02-6C40-AC7C-9FA606CDBF1F}" srcOrd="0" destOrd="0" presId="urn:microsoft.com/office/officeart/2008/layout/LinedList"/>
    <dgm:cxn modelId="{3E4DD39A-4D3F-0645-B149-E2AD3819F18B}" type="presParOf" srcId="{C958B90D-FFBD-624D-AD0A-9D5D78AC0E4B}" destId="{02A8ED5B-5BEF-6843-9098-EE629E11E9AE}" srcOrd="1" destOrd="0" presId="urn:microsoft.com/office/officeart/2008/layout/LinedList"/>
    <dgm:cxn modelId="{1D720B70-8A24-0748-9087-F8A11374ACE5}" type="presParOf" srcId="{7656B6FD-B393-2047-B36F-EC7C8D646F60}" destId="{086AC3BD-E6F5-B348-B6BB-AAA46D1B0721}" srcOrd="4" destOrd="0" presId="urn:microsoft.com/office/officeart/2008/layout/LinedList"/>
    <dgm:cxn modelId="{CDF7D3CF-12F8-0349-A613-4FFCF55B3BF9}" type="presParOf" srcId="{7656B6FD-B393-2047-B36F-EC7C8D646F60}" destId="{000DE231-2412-704C-ADBB-4FD139C5944A}" srcOrd="5" destOrd="0" presId="urn:microsoft.com/office/officeart/2008/layout/LinedList"/>
    <dgm:cxn modelId="{5F0AA071-D0D9-404B-BB3C-FCF6B977C15E}" type="presParOf" srcId="{000DE231-2412-704C-ADBB-4FD139C5944A}" destId="{E3D2CA5A-86F0-D04D-83C9-8970F9746548}" srcOrd="0" destOrd="0" presId="urn:microsoft.com/office/officeart/2008/layout/LinedList"/>
    <dgm:cxn modelId="{91CC3D3D-BED5-124D-8E94-2765711F1ECD}" type="presParOf" srcId="{000DE231-2412-704C-ADBB-4FD139C5944A}" destId="{D9DBCABA-C24A-9C44-97EC-E36577A9445A}" srcOrd="1" destOrd="0" presId="urn:microsoft.com/office/officeart/2008/layout/LinedList"/>
    <dgm:cxn modelId="{FD43A573-B4D5-FD44-9F93-3737A6C96B0C}" type="presParOf" srcId="{7656B6FD-B393-2047-B36F-EC7C8D646F60}" destId="{837A6922-A349-E04E-8BC9-1E1E65E2B374}" srcOrd="6" destOrd="0" presId="urn:microsoft.com/office/officeart/2008/layout/LinedList"/>
    <dgm:cxn modelId="{8D755012-7D48-9347-957A-11A5C8E6A97E}" type="presParOf" srcId="{7656B6FD-B393-2047-B36F-EC7C8D646F60}" destId="{EB4F3E5A-0C28-EB44-9013-617B2FEC39F7}" srcOrd="7" destOrd="0" presId="urn:microsoft.com/office/officeart/2008/layout/LinedList"/>
    <dgm:cxn modelId="{59F44765-16FC-CD43-A9C0-633683D33938}" type="presParOf" srcId="{EB4F3E5A-0C28-EB44-9013-617B2FEC39F7}" destId="{615F6A71-62DF-E149-B51B-3FDF0285BEDE}" srcOrd="0" destOrd="0" presId="urn:microsoft.com/office/officeart/2008/layout/LinedList"/>
    <dgm:cxn modelId="{6FA647F8-FFCD-5245-BC20-246ECEF3D885}" type="presParOf" srcId="{EB4F3E5A-0C28-EB44-9013-617B2FEC39F7}" destId="{342E3AC7-C1C6-2343-9255-B345BD720E4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A74308-AB4F-472A-878F-954F20366048}"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6F83B71-E08E-477A-9EC4-0B86CCF7235A}">
      <dgm:prSet/>
      <dgm:spPr/>
      <dgm:t>
        <a:bodyPr/>
        <a:lstStyle/>
        <a:p>
          <a:r>
            <a:rPr lang="en-US" b="0" i="0" u="none"/>
            <a:t>The Fair Chance Act makes it illegal for most employers in New York City to ask about the criminal record of job applicants before making a job offer. This means ads, applications, and interview questions cannot include inquiries into an applicant's criminal record. This allows the applicant to be judged on his or her qualifications.</a:t>
          </a:r>
        </a:p>
      </dgm:t>
    </dgm:pt>
    <dgm:pt modelId="{5E24801B-54E2-4E72-B3E3-51F60365D2A0}" type="parTrans" cxnId="{3E2D77BD-98A1-4B5B-82A3-DFEFD2B827BA}">
      <dgm:prSet/>
      <dgm:spPr/>
      <dgm:t>
        <a:bodyPr/>
        <a:lstStyle/>
        <a:p>
          <a:endParaRPr lang="en-US"/>
        </a:p>
      </dgm:t>
    </dgm:pt>
    <dgm:pt modelId="{BEDC1150-2F30-4D70-8BCF-58526A8801F0}" type="sibTrans" cxnId="{3E2D77BD-98A1-4B5B-82A3-DFEFD2B827BA}">
      <dgm:prSet/>
      <dgm:spPr/>
      <dgm:t>
        <a:bodyPr/>
        <a:lstStyle/>
        <a:p>
          <a:endParaRPr lang="en-US"/>
        </a:p>
      </dgm:t>
    </dgm:pt>
    <dgm:pt modelId="{C019DAAF-839F-4570-9F2E-927F07AEF4FF}">
      <dgm:prSet/>
      <dgm:spPr/>
      <dgm:t>
        <a:bodyPr/>
        <a:lstStyle/>
        <a:p>
          <a:r>
            <a:rPr lang="en-US" b="0" i="0" u="none"/>
            <a:t>If, after a job offer, an employer wants to revoke the offer based on the existence of criminal record, the employer must explain why using the Fair Chance Notice , provide a copy of any background check conducted by the employer or third-party vendor, and give the applicant five business days to respond.</a:t>
          </a:r>
          <a:endParaRPr lang="en-US"/>
        </a:p>
      </dgm:t>
    </dgm:pt>
    <dgm:pt modelId="{608F91FE-589A-4405-8BEC-644FB2DE28AD}" type="parTrans" cxnId="{956C5B80-84E6-47EB-AD02-FF29E2CF84DA}">
      <dgm:prSet/>
      <dgm:spPr/>
      <dgm:t>
        <a:bodyPr/>
        <a:lstStyle/>
        <a:p>
          <a:endParaRPr lang="en-US"/>
        </a:p>
      </dgm:t>
    </dgm:pt>
    <dgm:pt modelId="{F210A1F7-B64B-4ADD-8461-C23016E49880}" type="sibTrans" cxnId="{956C5B80-84E6-47EB-AD02-FF29E2CF84DA}">
      <dgm:prSet/>
      <dgm:spPr/>
      <dgm:t>
        <a:bodyPr/>
        <a:lstStyle/>
        <a:p>
          <a:endParaRPr lang="en-US"/>
        </a:p>
      </dgm:t>
    </dgm:pt>
    <dgm:pt modelId="{8E476761-22C0-474E-8E2A-79684DB5CBAC}">
      <dgm:prSet/>
      <dgm:spPr/>
      <dgm:t>
        <a:bodyPr/>
        <a:lstStyle/>
        <a:p>
          <a:endParaRPr lang="en-US"/>
        </a:p>
      </dgm:t>
    </dgm:pt>
    <dgm:pt modelId="{76D6A862-422F-4B27-B4FC-2F5068516622}" type="parTrans" cxnId="{6A2FB00F-75CB-4617-96C9-A1FADB4B89DF}">
      <dgm:prSet/>
      <dgm:spPr/>
      <dgm:t>
        <a:bodyPr/>
        <a:lstStyle/>
        <a:p>
          <a:endParaRPr lang="en-US"/>
        </a:p>
      </dgm:t>
    </dgm:pt>
    <dgm:pt modelId="{65D4A692-435F-4810-A214-B2BA76E1D9C0}" type="sibTrans" cxnId="{6A2FB00F-75CB-4617-96C9-A1FADB4B89DF}">
      <dgm:prSet/>
      <dgm:spPr/>
      <dgm:t>
        <a:bodyPr/>
        <a:lstStyle/>
        <a:p>
          <a:endParaRPr lang="en-US"/>
        </a:p>
      </dgm:t>
    </dgm:pt>
    <dgm:pt modelId="{69CDC9D8-5248-4982-87FF-6FC4551A06DB}">
      <dgm:prSet/>
      <dgm:spPr/>
      <dgm:t>
        <a:bodyPr/>
        <a:lstStyle/>
        <a:p>
          <a:endParaRPr lang="en-US"/>
        </a:p>
      </dgm:t>
    </dgm:pt>
    <dgm:pt modelId="{5D4CE7DA-690E-4121-AD54-3789A98DADFD}" type="parTrans" cxnId="{B3CCD56B-BCA8-4A03-8EE5-23AB488E77FD}">
      <dgm:prSet/>
      <dgm:spPr/>
      <dgm:t>
        <a:bodyPr/>
        <a:lstStyle/>
        <a:p>
          <a:endParaRPr lang="en-US"/>
        </a:p>
      </dgm:t>
    </dgm:pt>
    <dgm:pt modelId="{FD1D80B0-81D7-4A52-8E91-2E739F0B5E06}" type="sibTrans" cxnId="{B3CCD56B-BCA8-4A03-8EE5-23AB488E77FD}">
      <dgm:prSet/>
      <dgm:spPr/>
      <dgm:t>
        <a:bodyPr/>
        <a:lstStyle/>
        <a:p>
          <a:endParaRPr lang="en-US"/>
        </a:p>
      </dgm:t>
    </dgm:pt>
    <dgm:pt modelId="{7656B6FD-B393-2047-B36F-EC7C8D646F60}" type="pres">
      <dgm:prSet presAssocID="{15A74308-AB4F-472A-878F-954F20366048}" presName="vert0" presStyleCnt="0">
        <dgm:presLayoutVars>
          <dgm:dir/>
          <dgm:animOne val="branch"/>
          <dgm:animLvl val="lvl"/>
        </dgm:presLayoutVars>
      </dgm:prSet>
      <dgm:spPr/>
    </dgm:pt>
    <dgm:pt modelId="{52EDC6D5-6B5F-F64C-9CA6-B0C200FC0844}" type="pres">
      <dgm:prSet presAssocID="{76F83B71-E08E-477A-9EC4-0B86CCF7235A}" presName="thickLine" presStyleLbl="alignNode1" presStyleIdx="0" presStyleCnt="4"/>
      <dgm:spPr/>
    </dgm:pt>
    <dgm:pt modelId="{93FF66A0-DFFB-E041-964D-8ECD730E37FF}" type="pres">
      <dgm:prSet presAssocID="{76F83B71-E08E-477A-9EC4-0B86CCF7235A}" presName="horz1" presStyleCnt="0"/>
      <dgm:spPr/>
    </dgm:pt>
    <dgm:pt modelId="{E54AB10B-9BA2-C142-9014-7EC1068D51F8}" type="pres">
      <dgm:prSet presAssocID="{76F83B71-E08E-477A-9EC4-0B86CCF7235A}" presName="tx1" presStyleLbl="revTx" presStyleIdx="0" presStyleCnt="4"/>
      <dgm:spPr/>
    </dgm:pt>
    <dgm:pt modelId="{AD47B6E0-5377-0C49-83A3-F494CF944B8A}" type="pres">
      <dgm:prSet presAssocID="{76F83B71-E08E-477A-9EC4-0B86CCF7235A}" presName="vert1" presStyleCnt="0"/>
      <dgm:spPr/>
    </dgm:pt>
    <dgm:pt modelId="{951C0BE9-0D4C-F54D-B08D-0475CB327644}" type="pres">
      <dgm:prSet presAssocID="{C019DAAF-839F-4570-9F2E-927F07AEF4FF}" presName="thickLine" presStyleLbl="alignNode1" presStyleIdx="1" presStyleCnt="4"/>
      <dgm:spPr/>
    </dgm:pt>
    <dgm:pt modelId="{C958B90D-FFBD-624D-AD0A-9D5D78AC0E4B}" type="pres">
      <dgm:prSet presAssocID="{C019DAAF-839F-4570-9F2E-927F07AEF4FF}" presName="horz1" presStyleCnt="0"/>
      <dgm:spPr/>
    </dgm:pt>
    <dgm:pt modelId="{1467D925-FE02-6C40-AC7C-9FA606CDBF1F}" type="pres">
      <dgm:prSet presAssocID="{C019DAAF-839F-4570-9F2E-927F07AEF4FF}" presName="tx1" presStyleLbl="revTx" presStyleIdx="1" presStyleCnt="4"/>
      <dgm:spPr/>
    </dgm:pt>
    <dgm:pt modelId="{02A8ED5B-5BEF-6843-9098-EE629E11E9AE}" type="pres">
      <dgm:prSet presAssocID="{C019DAAF-839F-4570-9F2E-927F07AEF4FF}" presName="vert1" presStyleCnt="0"/>
      <dgm:spPr/>
    </dgm:pt>
    <dgm:pt modelId="{086AC3BD-E6F5-B348-B6BB-AAA46D1B0721}" type="pres">
      <dgm:prSet presAssocID="{8E476761-22C0-474E-8E2A-79684DB5CBAC}" presName="thickLine" presStyleLbl="alignNode1" presStyleIdx="2" presStyleCnt="4"/>
      <dgm:spPr/>
    </dgm:pt>
    <dgm:pt modelId="{000DE231-2412-704C-ADBB-4FD139C5944A}" type="pres">
      <dgm:prSet presAssocID="{8E476761-22C0-474E-8E2A-79684DB5CBAC}" presName="horz1" presStyleCnt="0"/>
      <dgm:spPr/>
    </dgm:pt>
    <dgm:pt modelId="{E3D2CA5A-86F0-D04D-83C9-8970F9746548}" type="pres">
      <dgm:prSet presAssocID="{8E476761-22C0-474E-8E2A-79684DB5CBAC}" presName="tx1" presStyleLbl="revTx" presStyleIdx="2" presStyleCnt="4"/>
      <dgm:spPr/>
    </dgm:pt>
    <dgm:pt modelId="{D9DBCABA-C24A-9C44-97EC-E36577A9445A}" type="pres">
      <dgm:prSet presAssocID="{8E476761-22C0-474E-8E2A-79684DB5CBAC}" presName="vert1" presStyleCnt="0"/>
      <dgm:spPr/>
    </dgm:pt>
    <dgm:pt modelId="{837A6922-A349-E04E-8BC9-1E1E65E2B374}" type="pres">
      <dgm:prSet presAssocID="{69CDC9D8-5248-4982-87FF-6FC4551A06DB}" presName="thickLine" presStyleLbl="alignNode1" presStyleIdx="3" presStyleCnt="4"/>
      <dgm:spPr/>
    </dgm:pt>
    <dgm:pt modelId="{EB4F3E5A-0C28-EB44-9013-617B2FEC39F7}" type="pres">
      <dgm:prSet presAssocID="{69CDC9D8-5248-4982-87FF-6FC4551A06DB}" presName="horz1" presStyleCnt="0"/>
      <dgm:spPr/>
    </dgm:pt>
    <dgm:pt modelId="{615F6A71-62DF-E149-B51B-3FDF0285BEDE}" type="pres">
      <dgm:prSet presAssocID="{69CDC9D8-5248-4982-87FF-6FC4551A06DB}" presName="tx1" presStyleLbl="revTx" presStyleIdx="3" presStyleCnt="4"/>
      <dgm:spPr/>
    </dgm:pt>
    <dgm:pt modelId="{342E3AC7-C1C6-2343-9255-B345BD720E40}" type="pres">
      <dgm:prSet presAssocID="{69CDC9D8-5248-4982-87FF-6FC4551A06DB}" presName="vert1" presStyleCnt="0"/>
      <dgm:spPr/>
    </dgm:pt>
  </dgm:ptLst>
  <dgm:cxnLst>
    <dgm:cxn modelId="{6A2FB00F-75CB-4617-96C9-A1FADB4B89DF}" srcId="{15A74308-AB4F-472A-878F-954F20366048}" destId="{8E476761-22C0-474E-8E2A-79684DB5CBAC}" srcOrd="2" destOrd="0" parTransId="{76D6A862-422F-4B27-B4FC-2F5068516622}" sibTransId="{65D4A692-435F-4810-A214-B2BA76E1D9C0}"/>
    <dgm:cxn modelId="{26607E44-89CD-D14C-9C93-AA82CA8CBEAF}" type="presOf" srcId="{C019DAAF-839F-4570-9F2E-927F07AEF4FF}" destId="{1467D925-FE02-6C40-AC7C-9FA606CDBF1F}" srcOrd="0" destOrd="0" presId="urn:microsoft.com/office/officeart/2008/layout/LinedList"/>
    <dgm:cxn modelId="{B3CCD56B-BCA8-4A03-8EE5-23AB488E77FD}" srcId="{15A74308-AB4F-472A-878F-954F20366048}" destId="{69CDC9D8-5248-4982-87FF-6FC4551A06DB}" srcOrd="3" destOrd="0" parTransId="{5D4CE7DA-690E-4121-AD54-3789A98DADFD}" sibTransId="{FD1D80B0-81D7-4A52-8E91-2E739F0B5E06}"/>
    <dgm:cxn modelId="{962C0F6E-FDF9-784D-818F-43660020F827}" type="presOf" srcId="{69CDC9D8-5248-4982-87FF-6FC4551A06DB}" destId="{615F6A71-62DF-E149-B51B-3FDF0285BEDE}" srcOrd="0" destOrd="0" presId="urn:microsoft.com/office/officeart/2008/layout/LinedList"/>
    <dgm:cxn modelId="{956C5B80-84E6-47EB-AD02-FF29E2CF84DA}" srcId="{15A74308-AB4F-472A-878F-954F20366048}" destId="{C019DAAF-839F-4570-9F2E-927F07AEF4FF}" srcOrd="1" destOrd="0" parTransId="{608F91FE-589A-4405-8BEC-644FB2DE28AD}" sibTransId="{F210A1F7-B64B-4ADD-8461-C23016E49880}"/>
    <dgm:cxn modelId="{667DA699-8959-554A-AB52-0F5358F71E7F}" type="presOf" srcId="{76F83B71-E08E-477A-9EC4-0B86CCF7235A}" destId="{E54AB10B-9BA2-C142-9014-7EC1068D51F8}" srcOrd="0" destOrd="0" presId="urn:microsoft.com/office/officeart/2008/layout/LinedList"/>
    <dgm:cxn modelId="{7A970EAB-4ADD-404B-ADBE-6FA4290A97F7}" type="presOf" srcId="{8E476761-22C0-474E-8E2A-79684DB5CBAC}" destId="{E3D2CA5A-86F0-D04D-83C9-8970F9746548}" srcOrd="0" destOrd="0" presId="urn:microsoft.com/office/officeart/2008/layout/LinedList"/>
    <dgm:cxn modelId="{3E2D77BD-98A1-4B5B-82A3-DFEFD2B827BA}" srcId="{15A74308-AB4F-472A-878F-954F20366048}" destId="{76F83B71-E08E-477A-9EC4-0B86CCF7235A}" srcOrd="0" destOrd="0" parTransId="{5E24801B-54E2-4E72-B3E3-51F60365D2A0}" sibTransId="{BEDC1150-2F30-4D70-8BCF-58526A8801F0}"/>
    <dgm:cxn modelId="{ADB9BDBE-1047-3E46-A3B1-BEADCAA0FB13}" type="presOf" srcId="{15A74308-AB4F-472A-878F-954F20366048}" destId="{7656B6FD-B393-2047-B36F-EC7C8D646F60}" srcOrd="0" destOrd="0" presId="urn:microsoft.com/office/officeart/2008/layout/LinedList"/>
    <dgm:cxn modelId="{38ED7E96-904E-114E-B001-3021951F7B98}" type="presParOf" srcId="{7656B6FD-B393-2047-B36F-EC7C8D646F60}" destId="{52EDC6D5-6B5F-F64C-9CA6-B0C200FC0844}" srcOrd="0" destOrd="0" presId="urn:microsoft.com/office/officeart/2008/layout/LinedList"/>
    <dgm:cxn modelId="{0E0385F1-3DE4-A34A-AF01-568930197FED}" type="presParOf" srcId="{7656B6FD-B393-2047-B36F-EC7C8D646F60}" destId="{93FF66A0-DFFB-E041-964D-8ECD730E37FF}" srcOrd="1" destOrd="0" presId="urn:microsoft.com/office/officeart/2008/layout/LinedList"/>
    <dgm:cxn modelId="{4BECBFD7-07D2-B94E-8EFD-4D7C6B39630D}" type="presParOf" srcId="{93FF66A0-DFFB-E041-964D-8ECD730E37FF}" destId="{E54AB10B-9BA2-C142-9014-7EC1068D51F8}" srcOrd="0" destOrd="0" presId="urn:microsoft.com/office/officeart/2008/layout/LinedList"/>
    <dgm:cxn modelId="{572974AB-FE03-E44B-8279-48B78A2D0126}" type="presParOf" srcId="{93FF66A0-DFFB-E041-964D-8ECD730E37FF}" destId="{AD47B6E0-5377-0C49-83A3-F494CF944B8A}" srcOrd="1" destOrd="0" presId="urn:microsoft.com/office/officeart/2008/layout/LinedList"/>
    <dgm:cxn modelId="{B6E4CFBC-8EAF-3247-9E45-540788C5FB9E}" type="presParOf" srcId="{7656B6FD-B393-2047-B36F-EC7C8D646F60}" destId="{951C0BE9-0D4C-F54D-B08D-0475CB327644}" srcOrd="2" destOrd="0" presId="urn:microsoft.com/office/officeart/2008/layout/LinedList"/>
    <dgm:cxn modelId="{CCCFF9E1-E3AC-424C-B191-6B4AE88FE5AB}" type="presParOf" srcId="{7656B6FD-B393-2047-B36F-EC7C8D646F60}" destId="{C958B90D-FFBD-624D-AD0A-9D5D78AC0E4B}" srcOrd="3" destOrd="0" presId="urn:microsoft.com/office/officeart/2008/layout/LinedList"/>
    <dgm:cxn modelId="{247F4A16-CA93-F44E-BEA4-9672BA7DECB2}" type="presParOf" srcId="{C958B90D-FFBD-624D-AD0A-9D5D78AC0E4B}" destId="{1467D925-FE02-6C40-AC7C-9FA606CDBF1F}" srcOrd="0" destOrd="0" presId="urn:microsoft.com/office/officeart/2008/layout/LinedList"/>
    <dgm:cxn modelId="{3E4DD39A-4D3F-0645-B149-E2AD3819F18B}" type="presParOf" srcId="{C958B90D-FFBD-624D-AD0A-9D5D78AC0E4B}" destId="{02A8ED5B-5BEF-6843-9098-EE629E11E9AE}" srcOrd="1" destOrd="0" presId="urn:microsoft.com/office/officeart/2008/layout/LinedList"/>
    <dgm:cxn modelId="{1D720B70-8A24-0748-9087-F8A11374ACE5}" type="presParOf" srcId="{7656B6FD-B393-2047-B36F-EC7C8D646F60}" destId="{086AC3BD-E6F5-B348-B6BB-AAA46D1B0721}" srcOrd="4" destOrd="0" presId="urn:microsoft.com/office/officeart/2008/layout/LinedList"/>
    <dgm:cxn modelId="{CDF7D3CF-12F8-0349-A613-4FFCF55B3BF9}" type="presParOf" srcId="{7656B6FD-B393-2047-B36F-EC7C8D646F60}" destId="{000DE231-2412-704C-ADBB-4FD139C5944A}" srcOrd="5" destOrd="0" presId="urn:microsoft.com/office/officeart/2008/layout/LinedList"/>
    <dgm:cxn modelId="{5F0AA071-D0D9-404B-BB3C-FCF6B977C15E}" type="presParOf" srcId="{000DE231-2412-704C-ADBB-4FD139C5944A}" destId="{E3D2CA5A-86F0-D04D-83C9-8970F9746548}" srcOrd="0" destOrd="0" presId="urn:microsoft.com/office/officeart/2008/layout/LinedList"/>
    <dgm:cxn modelId="{91CC3D3D-BED5-124D-8E94-2765711F1ECD}" type="presParOf" srcId="{000DE231-2412-704C-ADBB-4FD139C5944A}" destId="{D9DBCABA-C24A-9C44-97EC-E36577A9445A}" srcOrd="1" destOrd="0" presId="urn:microsoft.com/office/officeart/2008/layout/LinedList"/>
    <dgm:cxn modelId="{FD43A573-B4D5-FD44-9F93-3737A6C96B0C}" type="presParOf" srcId="{7656B6FD-B393-2047-B36F-EC7C8D646F60}" destId="{837A6922-A349-E04E-8BC9-1E1E65E2B374}" srcOrd="6" destOrd="0" presId="urn:microsoft.com/office/officeart/2008/layout/LinedList"/>
    <dgm:cxn modelId="{8D755012-7D48-9347-957A-11A5C8E6A97E}" type="presParOf" srcId="{7656B6FD-B393-2047-B36F-EC7C8D646F60}" destId="{EB4F3E5A-0C28-EB44-9013-617B2FEC39F7}" srcOrd="7" destOrd="0" presId="urn:microsoft.com/office/officeart/2008/layout/LinedList"/>
    <dgm:cxn modelId="{59F44765-16FC-CD43-A9C0-633683D33938}" type="presParOf" srcId="{EB4F3E5A-0C28-EB44-9013-617B2FEC39F7}" destId="{615F6A71-62DF-E149-B51B-3FDF0285BEDE}" srcOrd="0" destOrd="0" presId="urn:microsoft.com/office/officeart/2008/layout/LinedList"/>
    <dgm:cxn modelId="{6FA647F8-FFCD-5245-BC20-246ECEF3D885}" type="presParOf" srcId="{EB4F3E5A-0C28-EB44-9013-617B2FEC39F7}" destId="{342E3AC7-C1C6-2343-9255-B345BD720E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E2DA53-BFC1-446A-9338-F6E0E8710265}"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2B11AF6E-42FC-43B7-8805-BAC0B1A8E443}">
      <dgm:prSet/>
      <dgm:spPr/>
      <dgm:t>
        <a:bodyPr/>
        <a:lstStyle/>
        <a:p>
          <a:r>
            <a:rPr lang="en-US" b="1" u="sng"/>
            <a:t>Job Postings and Applications</a:t>
          </a:r>
          <a:endParaRPr lang="en-US"/>
        </a:p>
      </dgm:t>
    </dgm:pt>
    <dgm:pt modelId="{66242F5E-3D84-4DB4-A1A6-44110941F972}" type="parTrans" cxnId="{C0760BD7-7355-4D50-886F-BE6D3089C433}">
      <dgm:prSet/>
      <dgm:spPr/>
      <dgm:t>
        <a:bodyPr/>
        <a:lstStyle/>
        <a:p>
          <a:endParaRPr lang="en-US"/>
        </a:p>
      </dgm:t>
    </dgm:pt>
    <dgm:pt modelId="{E712F371-B304-4CEA-B53D-BCBC24209897}" type="sibTrans" cxnId="{C0760BD7-7355-4D50-886F-BE6D3089C433}">
      <dgm:prSet/>
      <dgm:spPr/>
      <dgm:t>
        <a:bodyPr/>
        <a:lstStyle/>
        <a:p>
          <a:endParaRPr lang="en-US"/>
        </a:p>
      </dgm:t>
    </dgm:pt>
    <dgm:pt modelId="{3A9BE95E-932F-4D7D-A83F-39D2F466FFE7}">
      <dgm:prSet/>
      <dgm:spPr/>
      <dgm:t>
        <a:bodyPr/>
        <a:lstStyle/>
        <a:p>
          <a:r>
            <a:rPr lang="en-US"/>
            <a:t>Employers and Temp agencies can’t mention anything about criminal history or background checks when they advertise jobs.</a:t>
          </a:r>
        </a:p>
      </dgm:t>
    </dgm:pt>
    <dgm:pt modelId="{ECBAFD2C-3737-4826-9F38-B7BEF6AA5B4F}" type="parTrans" cxnId="{28F71327-1DE5-44AC-AA34-63AB8A288F70}">
      <dgm:prSet/>
      <dgm:spPr/>
      <dgm:t>
        <a:bodyPr/>
        <a:lstStyle/>
        <a:p>
          <a:endParaRPr lang="en-US"/>
        </a:p>
      </dgm:t>
    </dgm:pt>
    <dgm:pt modelId="{D1AE8F0F-BCFE-46A2-82A3-64D545CAAA4F}" type="sibTrans" cxnId="{28F71327-1DE5-44AC-AA34-63AB8A288F70}">
      <dgm:prSet/>
      <dgm:spPr/>
      <dgm:t>
        <a:bodyPr/>
        <a:lstStyle/>
        <a:p>
          <a:endParaRPr lang="en-US"/>
        </a:p>
      </dgm:t>
    </dgm:pt>
    <dgm:pt modelId="{52041FE6-D172-47A7-9999-F06913C64570}">
      <dgm:prSet/>
      <dgm:spPr/>
      <dgm:t>
        <a:bodyPr/>
        <a:lstStyle/>
        <a:p>
          <a:r>
            <a:rPr lang="en-US"/>
            <a:t>Examples of illegal activity by employers in job ads:</a:t>
          </a:r>
        </a:p>
      </dgm:t>
    </dgm:pt>
    <dgm:pt modelId="{ABF6C171-C33F-48A1-B84A-DB4135B14BD3}" type="parTrans" cxnId="{E92E79BF-C063-432D-AA02-631BE8C16F87}">
      <dgm:prSet/>
      <dgm:spPr/>
      <dgm:t>
        <a:bodyPr/>
        <a:lstStyle/>
        <a:p>
          <a:endParaRPr lang="en-US"/>
        </a:p>
      </dgm:t>
    </dgm:pt>
    <dgm:pt modelId="{7E699B30-A7ED-4595-B823-98F89D931400}" type="sibTrans" cxnId="{E92E79BF-C063-432D-AA02-631BE8C16F87}">
      <dgm:prSet/>
      <dgm:spPr/>
      <dgm:t>
        <a:bodyPr/>
        <a:lstStyle/>
        <a:p>
          <a:endParaRPr lang="en-US"/>
        </a:p>
      </dgm:t>
    </dgm:pt>
    <dgm:pt modelId="{2B1B6146-2A1B-4F83-9BCD-EE0D34CDB50C}">
      <dgm:prSet/>
      <dgm:spPr/>
      <dgm:t>
        <a:bodyPr/>
        <a:lstStyle/>
        <a:p>
          <a:r>
            <a:rPr lang="en-US"/>
            <a:t>“Background Check Required”</a:t>
          </a:r>
        </a:p>
      </dgm:t>
    </dgm:pt>
    <dgm:pt modelId="{E297C40C-9C75-41BE-BD5D-4C0FDFA6D833}" type="parTrans" cxnId="{501FAE73-3455-47F2-8C09-F12BE438288F}">
      <dgm:prSet/>
      <dgm:spPr/>
      <dgm:t>
        <a:bodyPr/>
        <a:lstStyle/>
        <a:p>
          <a:endParaRPr lang="en-US"/>
        </a:p>
      </dgm:t>
    </dgm:pt>
    <dgm:pt modelId="{90EAC0B7-B110-493C-93F2-973A82A9CF44}" type="sibTrans" cxnId="{501FAE73-3455-47F2-8C09-F12BE438288F}">
      <dgm:prSet/>
      <dgm:spPr/>
      <dgm:t>
        <a:bodyPr/>
        <a:lstStyle/>
        <a:p>
          <a:endParaRPr lang="en-US"/>
        </a:p>
      </dgm:t>
    </dgm:pt>
    <dgm:pt modelId="{7D38162A-1658-4EAC-B43F-49C2572AE37B}">
      <dgm:prSet/>
      <dgm:spPr/>
      <dgm:t>
        <a:bodyPr/>
        <a:lstStyle/>
        <a:p>
          <a:r>
            <a:rPr lang="en-US"/>
            <a:t>“No Felonies”</a:t>
          </a:r>
        </a:p>
      </dgm:t>
    </dgm:pt>
    <dgm:pt modelId="{64403E01-589F-4643-9710-93C9522082D5}" type="parTrans" cxnId="{27BDAE3D-2497-41CD-95F6-020186C85FC6}">
      <dgm:prSet/>
      <dgm:spPr/>
      <dgm:t>
        <a:bodyPr/>
        <a:lstStyle/>
        <a:p>
          <a:endParaRPr lang="en-US"/>
        </a:p>
      </dgm:t>
    </dgm:pt>
    <dgm:pt modelId="{A6906642-57E0-41E9-8C31-3209C146E5AB}" type="sibTrans" cxnId="{27BDAE3D-2497-41CD-95F6-020186C85FC6}">
      <dgm:prSet/>
      <dgm:spPr/>
      <dgm:t>
        <a:bodyPr/>
        <a:lstStyle/>
        <a:p>
          <a:endParaRPr lang="en-US"/>
        </a:p>
      </dgm:t>
    </dgm:pt>
    <dgm:pt modelId="{C46CC9F0-CD04-4A64-A1D4-CD6B614A158B}">
      <dgm:prSet/>
      <dgm:spPr/>
      <dgm:t>
        <a:bodyPr/>
        <a:lstStyle/>
        <a:p>
          <a:r>
            <a:rPr lang="en-US" b="1" u="sng"/>
            <a:t>Job Interviews</a:t>
          </a:r>
          <a:endParaRPr lang="en-US"/>
        </a:p>
      </dgm:t>
    </dgm:pt>
    <dgm:pt modelId="{67D3586A-18C1-4C35-B8A3-BD572D4A306A}" type="parTrans" cxnId="{8C5F9721-BB72-448F-AA0F-6F4DA4A3BEBE}">
      <dgm:prSet/>
      <dgm:spPr/>
      <dgm:t>
        <a:bodyPr/>
        <a:lstStyle/>
        <a:p>
          <a:endParaRPr lang="en-US"/>
        </a:p>
      </dgm:t>
    </dgm:pt>
    <dgm:pt modelId="{B389FDB8-F802-409E-B989-8FF7DD4B42C5}" type="sibTrans" cxnId="{8C5F9721-BB72-448F-AA0F-6F4DA4A3BEBE}">
      <dgm:prSet/>
      <dgm:spPr/>
      <dgm:t>
        <a:bodyPr/>
        <a:lstStyle/>
        <a:p>
          <a:endParaRPr lang="en-US"/>
        </a:p>
      </dgm:t>
    </dgm:pt>
    <dgm:pt modelId="{A2317862-BC82-444F-84F7-4DA9490FB840}">
      <dgm:prSet/>
      <dgm:spPr/>
      <dgm:t>
        <a:bodyPr/>
        <a:lstStyle/>
        <a:p>
          <a:r>
            <a:rPr lang="en-US"/>
            <a:t>Employers can’t mention anything about criminal history or background checks in your interview. </a:t>
          </a:r>
        </a:p>
      </dgm:t>
    </dgm:pt>
    <dgm:pt modelId="{B1A9A061-2B73-4657-B8A3-21F8AD5687B8}" type="parTrans" cxnId="{DE01C3A7-2D05-45B1-85EA-7C1EF2896E6A}">
      <dgm:prSet/>
      <dgm:spPr/>
      <dgm:t>
        <a:bodyPr/>
        <a:lstStyle/>
        <a:p>
          <a:endParaRPr lang="en-US"/>
        </a:p>
      </dgm:t>
    </dgm:pt>
    <dgm:pt modelId="{7F28F623-8AD7-4B0D-9F33-CA6C415EE24D}" type="sibTrans" cxnId="{DE01C3A7-2D05-45B1-85EA-7C1EF2896E6A}">
      <dgm:prSet/>
      <dgm:spPr/>
      <dgm:t>
        <a:bodyPr/>
        <a:lstStyle/>
        <a:p>
          <a:endParaRPr lang="en-US"/>
        </a:p>
      </dgm:t>
    </dgm:pt>
    <dgm:pt modelId="{C6190292-72D7-41D6-B7C1-0738414370EC}">
      <dgm:prSet/>
      <dgm:spPr/>
      <dgm:t>
        <a:bodyPr/>
        <a:lstStyle/>
        <a:p>
          <a:r>
            <a:rPr lang="en-US"/>
            <a:t>They can’t ask you if you have a record or can pass a background check</a:t>
          </a:r>
        </a:p>
      </dgm:t>
    </dgm:pt>
    <dgm:pt modelId="{2011B891-95DC-4F8B-9476-0DFD8DD8763B}" type="parTrans" cxnId="{E02AE18C-57FB-4017-A559-C3CD000D1718}">
      <dgm:prSet/>
      <dgm:spPr/>
      <dgm:t>
        <a:bodyPr/>
        <a:lstStyle/>
        <a:p>
          <a:endParaRPr lang="en-US"/>
        </a:p>
      </dgm:t>
    </dgm:pt>
    <dgm:pt modelId="{64AD70B3-432F-4806-BF59-2D284B29B24C}" type="sibTrans" cxnId="{E02AE18C-57FB-4017-A559-C3CD000D1718}">
      <dgm:prSet/>
      <dgm:spPr/>
      <dgm:t>
        <a:bodyPr/>
        <a:lstStyle/>
        <a:p>
          <a:endParaRPr lang="en-US"/>
        </a:p>
      </dgm:t>
    </dgm:pt>
    <dgm:pt modelId="{823F9EC1-E56B-4FCD-9A10-27967B280CA4}">
      <dgm:prSet/>
      <dgm:spPr/>
      <dgm:t>
        <a:bodyPr/>
        <a:lstStyle/>
        <a:p>
          <a:r>
            <a:rPr lang="en-US"/>
            <a:t>Before they can ask about your criminal history, they must give you a conditional offer of employment </a:t>
          </a:r>
        </a:p>
      </dgm:t>
    </dgm:pt>
    <dgm:pt modelId="{F797EF6C-ACA7-4A89-9294-154277C1EBD6}" type="parTrans" cxnId="{50318617-BC03-4EEB-BA67-43A53D085898}">
      <dgm:prSet/>
      <dgm:spPr/>
      <dgm:t>
        <a:bodyPr/>
        <a:lstStyle/>
        <a:p>
          <a:endParaRPr lang="en-US"/>
        </a:p>
      </dgm:t>
    </dgm:pt>
    <dgm:pt modelId="{372269E7-A523-4317-8B5C-85D989DEA5DD}" type="sibTrans" cxnId="{50318617-BC03-4EEB-BA67-43A53D085898}">
      <dgm:prSet/>
      <dgm:spPr/>
      <dgm:t>
        <a:bodyPr/>
        <a:lstStyle/>
        <a:p>
          <a:endParaRPr lang="en-US"/>
        </a:p>
      </dgm:t>
    </dgm:pt>
    <dgm:pt modelId="{F57BB506-1546-E84D-9555-EE524FDD7C01}" type="pres">
      <dgm:prSet presAssocID="{D8E2DA53-BFC1-446A-9338-F6E0E8710265}" presName="linear" presStyleCnt="0">
        <dgm:presLayoutVars>
          <dgm:dir/>
          <dgm:animLvl val="lvl"/>
          <dgm:resizeHandles val="exact"/>
        </dgm:presLayoutVars>
      </dgm:prSet>
      <dgm:spPr/>
    </dgm:pt>
    <dgm:pt modelId="{086DDCB5-9604-AE4D-8976-7D043748E986}" type="pres">
      <dgm:prSet presAssocID="{2B11AF6E-42FC-43B7-8805-BAC0B1A8E443}" presName="parentLin" presStyleCnt="0"/>
      <dgm:spPr/>
    </dgm:pt>
    <dgm:pt modelId="{3C98D641-CCD2-4849-AA9E-7E14324E3F78}" type="pres">
      <dgm:prSet presAssocID="{2B11AF6E-42FC-43B7-8805-BAC0B1A8E443}" presName="parentLeftMargin" presStyleLbl="node1" presStyleIdx="0" presStyleCnt="2"/>
      <dgm:spPr/>
    </dgm:pt>
    <dgm:pt modelId="{B61257A5-4F8F-694E-B87C-761DBC33DD8B}" type="pres">
      <dgm:prSet presAssocID="{2B11AF6E-42FC-43B7-8805-BAC0B1A8E443}" presName="parentText" presStyleLbl="node1" presStyleIdx="0" presStyleCnt="2">
        <dgm:presLayoutVars>
          <dgm:chMax val="0"/>
          <dgm:bulletEnabled val="1"/>
        </dgm:presLayoutVars>
      </dgm:prSet>
      <dgm:spPr/>
    </dgm:pt>
    <dgm:pt modelId="{24162B75-3435-0B4E-BA1B-31F71687E194}" type="pres">
      <dgm:prSet presAssocID="{2B11AF6E-42FC-43B7-8805-BAC0B1A8E443}" presName="negativeSpace" presStyleCnt="0"/>
      <dgm:spPr/>
    </dgm:pt>
    <dgm:pt modelId="{24A0BB46-5AD2-5449-877D-6372B8A3C629}" type="pres">
      <dgm:prSet presAssocID="{2B11AF6E-42FC-43B7-8805-BAC0B1A8E443}" presName="childText" presStyleLbl="conFgAcc1" presStyleIdx="0" presStyleCnt="2">
        <dgm:presLayoutVars>
          <dgm:bulletEnabled val="1"/>
        </dgm:presLayoutVars>
      </dgm:prSet>
      <dgm:spPr/>
    </dgm:pt>
    <dgm:pt modelId="{B631FA4A-8F12-764F-817E-FB9065FF2A2E}" type="pres">
      <dgm:prSet presAssocID="{E712F371-B304-4CEA-B53D-BCBC24209897}" presName="spaceBetweenRectangles" presStyleCnt="0"/>
      <dgm:spPr/>
    </dgm:pt>
    <dgm:pt modelId="{2851632C-96D5-754F-8968-428C72AF350B}" type="pres">
      <dgm:prSet presAssocID="{C46CC9F0-CD04-4A64-A1D4-CD6B614A158B}" presName="parentLin" presStyleCnt="0"/>
      <dgm:spPr/>
    </dgm:pt>
    <dgm:pt modelId="{7340632C-4D44-A846-8D88-2B74671665E1}" type="pres">
      <dgm:prSet presAssocID="{C46CC9F0-CD04-4A64-A1D4-CD6B614A158B}" presName="parentLeftMargin" presStyleLbl="node1" presStyleIdx="0" presStyleCnt="2"/>
      <dgm:spPr/>
    </dgm:pt>
    <dgm:pt modelId="{3509484C-373B-6340-8A2A-7704B2F734EF}" type="pres">
      <dgm:prSet presAssocID="{C46CC9F0-CD04-4A64-A1D4-CD6B614A158B}" presName="parentText" presStyleLbl="node1" presStyleIdx="1" presStyleCnt="2">
        <dgm:presLayoutVars>
          <dgm:chMax val="0"/>
          <dgm:bulletEnabled val="1"/>
        </dgm:presLayoutVars>
      </dgm:prSet>
      <dgm:spPr/>
    </dgm:pt>
    <dgm:pt modelId="{2CF4EF71-CCED-164B-A0FD-1684D6D9083E}" type="pres">
      <dgm:prSet presAssocID="{C46CC9F0-CD04-4A64-A1D4-CD6B614A158B}" presName="negativeSpace" presStyleCnt="0"/>
      <dgm:spPr/>
    </dgm:pt>
    <dgm:pt modelId="{A73F61F9-C754-DE42-8C2E-B5AD75C60E68}" type="pres">
      <dgm:prSet presAssocID="{C46CC9F0-CD04-4A64-A1D4-CD6B614A158B}" presName="childText" presStyleLbl="conFgAcc1" presStyleIdx="1" presStyleCnt="2">
        <dgm:presLayoutVars>
          <dgm:bulletEnabled val="1"/>
        </dgm:presLayoutVars>
      </dgm:prSet>
      <dgm:spPr/>
    </dgm:pt>
  </dgm:ptLst>
  <dgm:cxnLst>
    <dgm:cxn modelId="{08F6B70B-2A4A-EC4A-969B-FE8CCD0136EB}" type="presOf" srcId="{52041FE6-D172-47A7-9999-F06913C64570}" destId="{24A0BB46-5AD2-5449-877D-6372B8A3C629}" srcOrd="0" destOrd="1" presId="urn:microsoft.com/office/officeart/2005/8/layout/list1"/>
    <dgm:cxn modelId="{98BF4C11-6048-4D4C-9A78-C1443CEB01B1}" type="presOf" srcId="{2B11AF6E-42FC-43B7-8805-BAC0B1A8E443}" destId="{3C98D641-CCD2-4849-AA9E-7E14324E3F78}" srcOrd="0" destOrd="0" presId="urn:microsoft.com/office/officeart/2005/8/layout/list1"/>
    <dgm:cxn modelId="{50318617-BC03-4EEB-BA67-43A53D085898}" srcId="{C46CC9F0-CD04-4A64-A1D4-CD6B614A158B}" destId="{823F9EC1-E56B-4FCD-9A10-27967B280CA4}" srcOrd="2" destOrd="0" parTransId="{F797EF6C-ACA7-4A89-9294-154277C1EBD6}" sibTransId="{372269E7-A523-4317-8B5C-85D989DEA5DD}"/>
    <dgm:cxn modelId="{8C5F9721-BB72-448F-AA0F-6F4DA4A3BEBE}" srcId="{D8E2DA53-BFC1-446A-9338-F6E0E8710265}" destId="{C46CC9F0-CD04-4A64-A1D4-CD6B614A158B}" srcOrd="1" destOrd="0" parTransId="{67D3586A-18C1-4C35-B8A3-BD572D4A306A}" sibTransId="{B389FDB8-F802-409E-B989-8FF7DD4B42C5}"/>
    <dgm:cxn modelId="{28F71327-1DE5-44AC-AA34-63AB8A288F70}" srcId="{2B11AF6E-42FC-43B7-8805-BAC0B1A8E443}" destId="{3A9BE95E-932F-4D7D-A83F-39D2F466FFE7}" srcOrd="0" destOrd="0" parTransId="{ECBAFD2C-3737-4826-9F38-B7BEF6AA5B4F}" sibTransId="{D1AE8F0F-BCFE-46A2-82A3-64D545CAAA4F}"/>
    <dgm:cxn modelId="{27BDAE3D-2497-41CD-95F6-020186C85FC6}" srcId="{52041FE6-D172-47A7-9999-F06913C64570}" destId="{7D38162A-1658-4EAC-B43F-49C2572AE37B}" srcOrd="1" destOrd="0" parTransId="{64403E01-589F-4643-9710-93C9522082D5}" sibTransId="{A6906642-57E0-41E9-8C31-3209C146E5AB}"/>
    <dgm:cxn modelId="{56F1DE4A-7211-CA42-8395-63A7B6EC8206}" type="presOf" srcId="{7D38162A-1658-4EAC-B43F-49C2572AE37B}" destId="{24A0BB46-5AD2-5449-877D-6372B8A3C629}" srcOrd="0" destOrd="3" presId="urn:microsoft.com/office/officeart/2005/8/layout/list1"/>
    <dgm:cxn modelId="{501FAE73-3455-47F2-8C09-F12BE438288F}" srcId="{52041FE6-D172-47A7-9999-F06913C64570}" destId="{2B1B6146-2A1B-4F83-9BCD-EE0D34CDB50C}" srcOrd="0" destOrd="0" parTransId="{E297C40C-9C75-41BE-BD5D-4C0FDFA6D833}" sibTransId="{90EAC0B7-B110-493C-93F2-973A82A9CF44}"/>
    <dgm:cxn modelId="{D271AF77-AB67-754E-B100-18296933C589}" type="presOf" srcId="{C46CC9F0-CD04-4A64-A1D4-CD6B614A158B}" destId="{7340632C-4D44-A846-8D88-2B74671665E1}" srcOrd="0" destOrd="0" presId="urn:microsoft.com/office/officeart/2005/8/layout/list1"/>
    <dgm:cxn modelId="{23E02B7B-CF47-0042-B87B-3FC662148F00}" type="presOf" srcId="{2B1B6146-2A1B-4F83-9BCD-EE0D34CDB50C}" destId="{24A0BB46-5AD2-5449-877D-6372B8A3C629}" srcOrd="0" destOrd="2" presId="urn:microsoft.com/office/officeart/2005/8/layout/list1"/>
    <dgm:cxn modelId="{E02AE18C-57FB-4017-A559-C3CD000D1718}" srcId="{C46CC9F0-CD04-4A64-A1D4-CD6B614A158B}" destId="{C6190292-72D7-41D6-B7C1-0738414370EC}" srcOrd="1" destOrd="0" parTransId="{2011B891-95DC-4F8B-9476-0DFD8DD8763B}" sibTransId="{64AD70B3-432F-4806-BF59-2D284B29B24C}"/>
    <dgm:cxn modelId="{5DC2CB96-15EC-3943-905C-E7BF06FAC55B}" type="presOf" srcId="{2B11AF6E-42FC-43B7-8805-BAC0B1A8E443}" destId="{B61257A5-4F8F-694E-B87C-761DBC33DD8B}" srcOrd="1" destOrd="0" presId="urn:microsoft.com/office/officeart/2005/8/layout/list1"/>
    <dgm:cxn modelId="{E4632098-4B29-BD4E-A589-56E56845BC40}" type="presOf" srcId="{D8E2DA53-BFC1-446A-9338-F6E0E8710265}" destId="{F57BB506-1546-E84D-9555-EE524FDD7C01}" srcOrd="0" destOrd="0" presId="urn:microsoft.com/office/officeart/2005/8/layout/list1"/>
    <dgm:cxn modelId="{1683739C-B2E5-4446-A77B-43D98CBD858E}" type="presOf" srcId="{3A9BE95E-932F-4D7D-A83F-39D2F466FFE7}" destId="{24A0BB46-5AD2-5449-877D-6372B8A3C629}" srcOrd="0" destOrd="0" presId="urn:microsoft.com/office/officeart/2005/8/layout/list1"/>
    <dgm:cxn modelId="{57CF29A0-3805-8B47-8F84-47696930D67B}" type="presOf" srcId="{823F9EC1-E56B-4FCD-9A10-27967B280CA4}" destId="{A73F61F9-C754-DE42-8C2E-B5AD75C60E68}" srcOrd="0" destOrd="2" presId="urn:microsoft.com/office/officeart/2005/8/layout/list1"/>
    <dgm:cxn modelId="{DE01C3A7-2D05-45B1-85EA-7C1EF2896E6A}" srcId="{C46CC9F0-CD04-4A64-A1D4-CD6B614A158B}" destId="{A2317862-BC82-444F-84F7-4DA9490FB840}" srcOrd="0" destOrd="0" parTransId="{B1A9A061-2B73-4657-B8A3-21F8AD5687B8}" sibTransId="{7F28F623-8AD7-4B0D-9F33-CA6C415EE24D}"/>
    <dgm:cxn modelId="{E92E79BF-C063-432D-AA02-631BE8C16F87}" srcId="{2B11AF6E-42FC-43B7-8805-BAC0B1A8E443}" destId="{52041FE6-D172-47A7-9999-F06913C64570}" srcOrd="1" destOrd="0" parTransId="{ABF6C171-C33F-48A1-B84A-DB4135B14BD3}" sibTransId="{7E699B30-A7ED-4595-B823-98F89D931400}"/>
    <dgm:cxn modelId="{9FBA9ACE-FB54-9E44-9F33-B260814071CB}" type="presOf" srcId="{C6190292-72D7-41D6-B7C1-0738414370EC}" destId="{A73F61F9-C754-DE42-8C2E-B5AD75C60E68}" srcOrd="0" destOrd="1" presId="urn:microsoft.com/office/officeart/2005/8/layout/list1"/>
    <dgm:cxn modelId="{C0760BD7-7355-4D50-886F-BE6D3089C433}" srcId="{D8E2DA53-BFC1-446A-9338-F6E0E8710265}" destId="{2B11AF6E-42FC-43B7-8805-BAC0B1A8E443}" srcOrd="0" destOrd="0" parTransId="{66242F5E-3D84-4DB4-A1A6-44110941F972}" sibTransId="{E712F371-B304-4CEA-B53D-BCBC24209897}"/>
    <dgm:cxn modelId="{2B12A1F1-09AC-1F4D-8C29-C9591F813C05}" type="presOf" srcId="{C46CC9F0-CD04-4A64-A1D4-CD6B614A158B}" destId="{3509484C-373B-6340-8A2A-7704B2F734EF}" srcOrd="1" destOrd="0" presId="urn:microsoft.com/office/officeart/2005/8/layout/list1"/>
    <dgm:cxn modelId="{537CB7F5-BBA2-E946-8FB9-2036952F3178}" type="presOf" srcId="{A2317862-BC82-444F-84F7-4DA9490FB840}" destId="{A73F61F9-C754-DE42-8C2E-B5AD75C60E68}" srcOrd="0" destOrd="0" presId="urn:microsoft.com/office/officeart/2005/8/layout/list1"/>
    <dgm:cxn modelId="{7CE5F6BE-63BB-694D-9607-447EA7D7BB51}" type="presParOf" srcId="{F57BB506-1546-E84D-9555-EE524FDD7C01}" destId="{086DDCB5-9604-AE4D-8976-7D043748E986}" srcOrd="0" destOrd="0" presId="urn:microsoft.com/office/officeart/2005/8/layout/list1"/>
    <dgm:cxn modelId="{525C5372-5787-D446-A285-BFB1D24C9AB4}" type="presParOf" srcId="{086DDCB5-9604-AE4D-8976-7D043748E986}" destId="{3C98D641-CCD2-4849-AA9E-7E14324E3F78}" srcOrd="0" destOrd="0" presId="urn:microsoft.com/office/officeart/2005/8/layout/list1"/>
    <dgm:cxn modelId="{63DD011E-7455-D649-B26D-3149CA614BDB}" type="presParOf" srcId="{086DDCB5-9604-AE4D-8976-7D043748E986}" destId="{B61257A5-4F8F-694E-B87C-761DBC33DD8B}" srcOrd="1" destOrd="0" presId="urn:microsoft.com/office/officeart/2005/8/layout/list1"/>
    <dgm:cxn modelId="{48B3F971-2202-A641-AA6F-6913B83D8AD7}" type="presParOf" srcId="{F57BB506-1546-E84D-9555-EE524FDD7C01}" destId="{24162B75-3435-0B4E-BA1B-31F71687E194}" srcOrd="1" destOrd="0" presId="urn:microsoft.com/office/officeart/2005/8/layout/list1"/>
    <dgm:cxn modelId="{65BB920C-7853-C642-83DE-344316F7F36D}" type="presParOf" srcId="{F57BB506-1546-E84D-9555-EE524FDD7C01}" destId="{24A0BB46-5AD2-5449-877D-6372B8A3C629}" srcOrd="2" destOrd="0" presId="urn:microsoft.com/office/officeart/2005/8/layout/list1"/>
    <dgm:cxn modelId="{6B3ED3B2-EDBD-2E42-8A67-EF596865F7D3}" type="presParOf" srcId="{F57BB506-1546-E84D-9555-EE524FDD7C01}" destId="{B631FA4A-8F12-764F-817E-FB9065FF2A2E}" srcOrd="3" destOrd="0" presId="urn:microsoft.com/office/officeart/2005/8/layout/list1"/>
    <dgm:cxn modelId="{765E0587-2970-6546-AD4A-117A69BFF6BF}" type="presParOf" srcId="{F57BB506-1546-E84D-9555-EE524FDD7C01}" destId="{2851632C-96D5-754F-8968-428C72AF350B}" srcOrd="4" destOrd="0" presId="urn:microsoft.com/office/officeart/2005/8/layout/list1"/>
    <dgm:cxn modelId="{E39C4D8B-09F8-7341-8481-A46152AFD013}" type="presParOf" srcId="{2851632C-96D5-754F-8968-428C72AF350B}" destId="{7340632C-4D44-A846-8D88-2B74671665E1}" srcOrd="0" destOrd="0" presId="urn:microsoft.com/office/officeart/2005/8/layout/list1"/>
    <dgm:cxn modelId="{029BF6D6-AF06-A149-A2A7-3D8FF2057A40}" type="presParOf" srcId="{2851632C-96D5-754F-8968-428C72AF350B}" destId="{3509484C-373B-6340-8A2A-7704B2F734EF}" srcOrd="1" destOrd="0" presId="urn:microsoft.com/office/officeart/2005/8/layout/list1"/>
    <dgm:cxn modelId="{0D4FA46F-819F-2540-920E-0D5009451128}" type="presParOf" srcId="{F57BB506-1546-E84D-9555-EE524FDD7C01}" destId="{2CF4EF71-CCED-164B-A0FD-1684D6D9083E}" srcOrd="5" destOrd="0" presId="urn:microsoft.com/office/officeart/2005/8/layout/list1"/>
    <dgm:cxn modelId="{2CD43A3B-5CC7-1648-932D-6B3855B42EB0}" type="presParOf" srcId="{F57BB506-1546-E84D-9555-EE524FDD7C01}" destId="{A73F61F9-C754-DE42-8C2E-B5AD75C60E6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367F39-E44C-47DC-A0C0-3BDCFA2B94C5}"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AD20E15A-28D5-491F-A78C-1C672899588E}">
      <dgm:prSet/>
      <dgm:spPr/>
      <dgm:t>
        <a:bodyPr/>
        <a:lstStyle/>
        <a:p>
          <a:r>
            <a:rPr lang="en-US"/>
            <a:t>You have passed the interview stage and they want to give you the job. </a:t>
          </a:r>
        </a:p>
      </dgm:t>
    </dgm:pt>
    <dgm:pt modelId="{528AFAFF-8F0E-4B97-8E27-1EA78686B8B1}" type="parTrans" cxnId="{D2B8704B-477F-41A0-B579-D7858659DB87}">
      <dgm:prSet/>
      <dgm:spPr/>
      <dgm:t>
        <a:bodyPr/>
        <a:lstStyle/>
        <a:p>
          <a:endParaRPr lang="en-US"/>
        </a:p>
      </dgm:t>
    </dgm:pt>
    <dgm:pt modelId="{E0EA9E37-F887-4F0A-B0A9-A765DC2F4558}" type="sibTrans" cxnId="{D2B8704B-477F-41A0-B579-D7858659DB87}">
      <dgm:prSet/>
      <dgm:spPr/>
      <dgm:t>
        <a:bodyPr/>
        <a:lstStyle/>
        <a:p>
          <a:endParaRPr lang="en-US"/>
        </a:p>
      </dgm:t>
    </dgm:pt>
    <dgm:pt modelId="{70DC05A8-A353-44E7-B988-66DD1D00DA82}">
      <dgm:prSet/>
      <dgm:spPr/>
      <dgm:t>
        <a:bodyPr/>
        <a:lstStyle/>
        <a:p>
          <a:r>
            <a:rPr lang="en-US"/>
            <a:t>Now the employer can ask you about your criminal record, but you are still protected from certain types of questions and the employer cannot just decide not to hire you because of what they find.</a:t>
          </a:r>
        </a:p>
      </dgm:t>
    </dgm:pt>
    <dgm:pt modelId="{799D7535-9BB2-4575-9942-BBA34F5FC316}" type="parTrans" cxnId="{E3C00D07-2F5C-4153-A43C-23216E22ED99}">
      <dgm:prSet/>
      <dgm:spPr/>
      <dgm:t>
        <a:bodyPr/>
        <a:lstStyle/>
        <a:p>
          <a:endParaRPr lang="en-US"/>
        </a:p>
      </dgm:t>
    </dgm:pt>
    <dgm:pt modelId="{8883D0DA-F554-426D-9916-3BF81898C130}" type="sibTrans" cxnId="{E3C00D07-2F5C-4153-A43C-23216E22ED99}">
      <dgm:prSet/>
      <dgm:spPr/>
      <dgm:t>
        <a:bodyPr/>
        <a:lstStyle/>
        <a:p>
          <a:endParaRPr lang="en-US"/>
        </a:p>
      </dgm:t>
    </dgm:pt>
    <dgm:pt modelId="{1E8088DD-9BF3-4970-89F0-3641735288D3}">
      <dgm:prSet/>
      <dgm:spPr/>
      <dgm:t>
        <a:bodyPr/>
        <a:lstStyle/>
        <a:p>
          <a:r>
            <a:rPr lang="en-US"/>
            <a:t>Employers may never ask about and ignore any information they learn about the following:</a:t>
          </a:r>
        </a:p>
      </dgm:t>
    </dgm:pt>
    <dgm:pt modelId="{66C4E9F6-99B4-4B5D-A189-042ACD717E76}" type="parTrans" cxnId="{4DC79C06-E0C6-4BB6-A15C-2C52396AE1D9}">
      <dgm:prSet/>
      <dgm:spPr/>
      <dgm:t>
        <a:bodyPr/>
        <a:lstStyle/>
        <a:p>
          <a:endParaRPr lang="en-US"/>
        </a:p>
      </dgm:t>
    </dgm:pt>
    <dgm:pt modelId="{BA399EFA-372B-4147-834B-4DD081C9FEBB}" type="sibTrans" cxnId="{4DC79C06-E0C6-4BB6-A15C-2C52396AE1D9}">
      <dgm:prSet/>
      <dgm:spPr/>
      <dgm:t>
        <a:bodyPr/>
        <a:lstStyle/>
        <a:p>
          <a:endParaRPr lang="en-US"/>
        </a:p>
      </dgm:t>
    </dgm:pt>
    <dgm:pt modelId="{120CEB30-26AA-4A8E-BDC6-005CF7A6B53A}">
      <dgm:prSet/>
      <dgm:spPr/>
      <dgm:t>
        <a:bodyPr/>
        <a:lstStyle/>
        <a:p>
          <a:r>
            <a:rPr lang="en-US"/>
            <a:t>Non-convictions (includes arrests that are not prosecuted, acquittals, dismissed charges, expunged and vacated cases)</a:t>
          </a:r>
        </a:p>
      </dgm:t>
    </dgm:pt>
    <dgm:pt modelId="{22B26DB8-4C6B-40C7-BC64-DBC39F520AEC}" type="parTrans" cxnId="{72B26DC3-BB2E-4581-A057-97DD2BFE251E}">
      <dgm:prSet/>
      <dgm:spPr/>
      <dgm:t>
        <a:bodyPr/>
        <a:lstStyle/>
        <a:p>
          <a:endParaRPr lang="en-US"/>
        </a:p>
      </dgm:t>
    </dgm:pt>
    <dgm:pt modelId="{2F578040-5878-4B09-ADCB-3D8DFCED96E3}" type="sibTrans" cxnId="{72B26DC3-BB2E-4581-A057-97DD2BFE251E}">
      <dgm:prSet/>
      <dgm:spPr/>
      <dgm:t>
        <a:bodyPr/>
        <a:lstStyle/>
        <a:p>
          <a:endParaRPr lang="en-US"/>
        </a:p>
      </dgm:t>
    </dgm:pt>
    <dgm:pt modelId="{546652C7-43BF-4B4A-9C51-E66F2CCBA5F1}">
      <dgm:prSet/>
      <dgm:spPr/>
      <dgm:t>
        <a:bodyPr/>
        <a:lstStyle/>
        <a:p>
          <a:r>
            <a:rPr lang="en-US"/>
            <a:t>ACD (Adjournment in Contemplation of Dismissal)</a:t>
          </a:r>
        </a:p>
      </dgm:t>
    </dgm:pt>
    <dgm:pt modelId="{805CBB74-A6EB-4963-9D0E-C0788853FCDD}" type="parTrans" cxnId="{13EDA648-BA6E-447F-B252-CC959F23F990}">
      <dgm:prSet/>
      <dgm:spPr/>
      <dgm:t>
        <a:bodyPr/>
        <a:lstStyle/>
        <a:p>
          <a:endParaRPr lang="en-US"/>
        </a:p>
      </dgm:t>
    </dgm:pt>
    <dgm:pt modelId="{72608B1D-452E-4E62-A740-9656F6FBDB23}" type="sibTrans" cxnId="{13EDA648-BA6E-447F-B252-CC959F23F990}">
      <dgm:prSet/>
      <dgm:spPr/>
      <dgm:t>
        <a:bodyPr/>
        <a:lstStyle/>
        <a:p>
          <a:endParaRPr lang="en-US"/>
        </a:p>
      </dgm:t>
    </dgm:pt>
    <dgm:pt modelId="{848D9C33-42A7-4040-BE85-F24A4532BFE7}">
      <dgm:prSet/>
      <dgm:spPr/>
      <dgm:t>
        <a:bodyPr/>
        <a:lstStyle/>
        <a:p>
          <a:r>
            <a:rPr lang="en-US"/>
            <a:t>Y.O. cases (Youthful Offender)</a:t>
          </a:r>
        </a:p>
      </dgm:t>
    </dgm:pt>
    <dgm:pt modelId="{65B2F805-3645-4DFD-AD28-84B8CEF197D4}" type="parTrans" cxnId="{54FECE28-B70F-47D5-8D3C-6AAA36A2304D}">
      <dgm:prSet/>
      <dgm:spPr/>
      <dgm:t>
        <a:bodyPr/>
        <a:lstStyle/>
        <a:p>
          <a:endParaRPr lang="en-US"/>
        </a:p>
      </dgm:t>
    </dgm:pt>
    <dgm:pt modelId="{C6C52E6F-989F-4161-BE24-4C93F94F8B32}" type="sibTrans" cxnId="{54FECE28-B70F-47D5-8D3C-6AAA36A2304D}">
      <dgm:prSet/>
      <dgm:spPr/>
      <dgm:t>
        <a:bodyPr/>
        <a:lstStyle/>
        <a:p>
          <a:endParaRPr lang="en-US"/>
        </a:p>
      </dgm:t>
    </dgm:pt>
    <dgm:pt modelId="{A43C8135-F2BF-483E-8A61-AA77569265CD}">
      <dgm:prSet/>
      <dgm:spPr/>
      <dgm:t>
        <a:bodyPr/>
        <a:lstStyle/>
        <a:p>
          <a:r>
            <a:rPr lang="en-US"/>
            <a:t>Violations</a:t>
          </a:r>
        </a:p>
      </dgm:t>
    </dgm:pt>
    <dgm:pt modelId="{FF5BA9DB-DA65-4CDD-B3D7-A1ED5976D083}" type="parTrans" cxnId="{D97C84A9-C642-4B25-A737-0490E1D43939}">
      <dgm:prSet/>
      <dgm:spPr/>
      <dgm:t>
        <a:bodyPr/>
        <a:lstStyle/>
        <a:p>
          <a:endParaRPr lang="en-US"/>
        </a:p>
      </dgm:t>
    </dgm:pt>
    <dgm:pt modelId="{D5643FA8-859A-4AF4-99E7-ED0212DF3ADC}" type="sibTrans" cxnId="{D97C84A9-C642-4B25-A737-0490E1D43939}">
      <dgm:prSet/>
      <dgm:spPr/>
      <dgm:t>
        <a:bodyPr/>
        <a:lstStyle/>
        <a:p>
          <a:endParaRPr lang="en-US"/>
        </a:p>
      </dgm:t>
    </dgm:pt>
    <dgm:pt modelId="{596E726F-D53A-4618-8399-D6074EE083E4}">
      <dgm:prSet/>
      <dgm:spPr/>
      <dgm:t>
        <a:bodyPr/>
        <a:lstStyle/>
        <a:p>
          <a:r>
            <a:rPr lang="en-US"/>
            <a:t>Non-criminal offenses (this does not include driving infractions)</a:t>
          </a:r>
        </a:p>
      </dgm:t>
    </dgm:pt>
    <dgm:pt modelId="{71FB3693-8A87-4F0E-9390-3CF1EBC62711}" type="parTrans" cxnId="{667F32AC-45EE-4BDC-872F-A3C735267346}">
      <dgm:prSet/>
      <dgm:spPr/>
      <dgm:t>
        <a:bodyPr/>
        <a:lstStyle/>
        <a:p>
          <a:endParaRPr lang="en-US"/>
        </a:p>
      </dgm:t>
    </dgm:pt>
    <dgm:pt modelId="{D1BF6D6E-D5F0-44DE-B33F-F7C577BF2A95}" type="sibTrans" cxnId="{667F32AC-45EE-4BDC-872F-A3C735267346}">
      <dgm:prSet/>
      <dgm:spPr/>
      <dgm:t>
        <a:bodyPr/>
        <a:lstStyle/>
        <a:p>
          <a:endParaRPr lang="en-US"/>
        </a:p>
      </dgm:t>
    </dgm:pt>
    <dgm:pt modelId="{F5F55571-40D8-4281-BF85-D23C9583CB00}">
      <dgm:prSet/>
      <dgm:spPr/>
      <dgm:t>
        <a:bodyPr/>
        <a:lstStyle/>
        <a:p>
          <a:r>
            <a:rPr lang="en-US"/>
            <a:t>Sealed cases </a:t>
          </a:r>
        </a:p>
      </dgm:t>
    </dgm:pt>
    <dgm:pt modelId="{886B8E83-25A6-40DC-8D54-C64020FDFE39}" type="parTrans" cxnId="{7651BF44-0AF5-4373-8F03-795DA7C30B48}">
      <dgm:prSet/>
      <dgm:spPr/>
      <dgm:t>
        <a:bodyPr/>
        <a:lstStyle/>
        <a:p>
          <a:endParaRPr lang="en-US"/>
        </a:p>
      </dgm:t>
    </dgm:pt>
    <dgm:pt modelId="{480C185E-D8C8-4D76-BFAE-1F765E497DFF}" type="sibTrans" cxnId="{7651BF44-0AF5-4373-8F03-795DA7C30B48}">
      <dgm:prSet/>
      <dgm:spPr/>
      <dgm:t>
        <a:bodyPr/>
        <a:lstStyle/>
        <a:p>
          <a:endParaRPr lang="en-US"/>
        </a:p>
      </dgm:t>
    </dgm:pt>
    <dgm:pt modelId="{4E3AD2A6-6D2D-2240-9BC9-D66380DF98A7}" type="pres">
      <dgm:prSet presAssocID="{00367F39-E44C-47DC-A0C0-3BDCFA2B94C5}" presName="Name0" presStyleCnt="0">
        <dgm:presLayoutVars>
          <dgm:dir/>
          <dgm:animLvl val="lvl"/>
          <dgm:resizeHandles val="exact"/>
        </dgm:presLayoutVars>
      </dgm:prSet>
      <dgm:spPr/>
    </dgm:pt>
    <dgm:pt modelId="{47C7B39B-DE7C-214D-8DD6-0AEEC5BB2619}" type="pres">
      <dgm:prSet presAssocID="{1E8088DD-9BF3-4970-89F0-3641735288D3}" presName="boxAndChildren" presStyleCnt="0"/>
      <dgm:spPr/>
    </dgm:pt>
    <dgm:pt modelId="{6D622598-4CF2-054C-BC0D-36751381F951}" type="pres">
      <dgm:prSet presAssocID="{1E8088DD-9BF3-4970-89F0-3641735288D3}" presName="parentTextBox" presStyleLbl="node1" presStyleIdx="0" presStyleCnt="3"/>
      <dgm:spPr/>
    </dgm:pt>
    <dgm:pt modelId="{004DBF21-4FAF-EB4F-B252-910E7803ED96}" type="pres">
      <dgm:prSet presAssocID="{1E8088DD-9BF3-4970-89F0-3641735288D3}" presName="entireBox" presStyleLbl="node1" presStyleIdx="0" presStyleCnt="3"/>
      <dgm:spPr/>
    </dgm:pt>
    <dgm:pt modelId="{97815F91-4DA2-8040-9AFD-D2A5E8AFCDEC}" type="pres">
      <dgm:prSet presAssocID="{1E8088DD-9BF3-4970-89F0-3641735288D3}" presName="descendantBox" presStyleCnt="0"/>
      <dgm:spPr/>
    </dgm:pt>
    <dgm:pt modelId="{C334761F-976C-6F4C-9AFA-A6567486D967}" type="pres">
      <dgm:prSet presAssocID="{120CEB30-26AA-4A8E-BDC6-005CF7A6B53A}" presName="childTextBox" presStyleLbl="fgAccFollowNode1" presStyleIdx="0" presStyleCnt="6">
        <dgm:presLayoutVars>
          <dgm:bulletEnabled val="1"/>
        </dgm:presLayoutVars>
      </dgm:prSet>
      <dgm:spPr/>
    </dgm:pt>
    <dgm:pt modelId="{7DA1340F-5C70-DE4C-8D3A-23AA37966908}" type="pres">
      <dgm:prSet presAssocID="{546652C7-43BF-4B4A-9C51-E66F2CCBA5F1}" presName="childTextBox" presStyleLbl="fgAccFollowNode1" presStyleIdx="1" presStyleCnt="6">
        <dgm:presLayoutVars>
          <dgm:bulletEnabled val="1"/>
        </dgm:presLayoutVars>
      </dgm:prSet>
      <dgm:spPr/>
    </dgm:pt>
    <dgm:pt modelId="{118CD264-CDF3-444E-AC2B-D332046513C4}" type="pres">
      <dgm:prSet presAssocID="{848D9C33-42A7-4040-BE85-F24A4532BFE7}" presName="childTextBox" presStyleLbl="fgAccFollowNode1" presStyleIdx="2" presStyleCnt="6">
        <dgm:presLayoutVars>
          <dgm:bulletEnabled val="1"/>
        </dgm:presLayoutVars>
      </dgm:prSet>
      <dgm:spPr/>
    </dgm:pt>
    <dgm:pt modelId="{2239BCC5-E1EE-9B4C-9D64-2DE02D4B4DE5}" type="pres">
      <dgm:prSet presAssocID="{A43C8135-F2BF-483E-8A61-AA77569265CD}" presName="childTextBox" presStyleLbl="fgAccFollowNode1" presStyleIdx="3" presStyleCnt="6">
        <dgm:presLayoutVars>
          <dgm:bulletEnabled val="1"/>
        </dgm:presLayoutVars>
      </dgm:prSet>
      <dgm:spPr/>
    </dgm:pt>
    <dgm:pt modelId="{2AD7B419-70DF-8048-ABAA-45B69DAD1FA9}" type="pres">
      <dgm:prSet presAssocID="{596E726F-D53A-4618-8399-D6074EE083E4}" presName="childTextBox" presStyleLbl="fgAccFollowNode1" presStyleIdx="4" presStyleCnt="6">
        <dgm:presLayoutVars>
          <dgm:bulletEnabled val="1"/>
        </dgm:presLayoutVars>
      </dgm:prSet>
      <dgm:spPr/>
    </dgm:pt>
    <dgm:pt modelId="{5B5F35C9-64BA-7044-BA95-1814E1DD9078}" type="pres">
      <dgm:prSet presAssocID="{F5F55571-40D8-4281-BF85-D23C9583CB00}" presName="childTextBox" presStyleLbl="fgAccFollowNode1" presStyleIdx="5" presStyleCnt="6">
        <dgm:presLayoutVars>
          <dgm:bulletEnabled val="1"/>
        </dgm:presLayoutVars>
      </dgm:prSet>
      <dgm:spPr/>
    </dgm:pt>
    <dgm:pt modelId="{62FAD15F-7405-A64A-AD22-0844C39400DD}" type="pres">
      <dgm:prSet presAssocID="{8883D0DA-F554-426D-9916-3BF81898C130}" presName="sp" presStyleCnt="0"/>
      <dgm:spPr/>
    </dgm:pt>
    <dgm:pt modelId="{5F564056-5161-E441-B7EF-AE7D1103AB19}" type="pres">
      <dgm:prSet presAssocID="{70DC05A8-A353-44E7-B988-66DD1D00DA82}" presName="arrowAndChildren" presStyleCnt="0"/>
      <dgm:spPr/>
    </dgm:pt>
    <dgm:pt modelId="{CBB1CA3A-6CB8-F448-AD99-FB46BC1D3C9F}" type="pres">
      <dgm:prSet presAssocID="{70DC05A8-A353-44E7-B988-66DD1D00DA82}" presName="parentTextArrow" presStyleLbl="node1" presStyleIdx="1" presStyleCnt="3"/>
      <dgm:spPr/>
    </dgm:pt>
    <dgm:pt modelId="{7E2C7DEE-DF59-5842-8A48-BE6104774E3A}" type="pres">
      <dgm:prSet presAssocID="{E0EA9E37-F887-4F0A-B0A9-A765DC2F4558}" presName="sp" presStyleCnt="0"/>
      <dgm:spPr/>
    </dgm:pt>
    <dgm:pt modelId="{90F3B526-79A3-D543-B72F-3E2D1E7B9C4C}" type="pres">
      <dgm:prSet presAssocID="{AD20E15A-28D5-491F-A78C-1C672899588E}" presName="arrowAndChildren" presStyleCnt="0"/>
      <dgm:spPr/>
    </dgm:pt>
    <dgm:pt modelId="{35E2CB63-F529-4045-BFE9-32D2A1FB08BC}" type="pres">
      <dgm:prSet presAssocID="{AD20E15A-28D5-491F-A78C-1C672899588E}" presName="parentTextArrow" presStyleLbl="node1" presStyleIdx="2" presStyleCnt="3"/>
      <dgm:spPr/>
    </dgm:pt>
  </dgm:ptLst>
  <dgm:cxnLst>
    <dgm:cxn modelId="{55EE7806-AE8D-B64F-9B9E-9739571FD459}" type="presOf" srcId="{AD20E15A-28D5-491F-A78C-1C672899588E}" destId="{35E2CB63-F529-4045-BFE9-32D2A1FB08BC}" srcOrd="0" destOrd="0" presId="urn:microsoft.com/office/officeart/2005/8/layout/process4"/>
    <dgm:cxn modelId="{4DC79C06-E0C6-4BB6-A15C-2C52396AE1D9}" srcId="{00367F39-E44C-47DC-A0C0-3BDCFA2B94C5}" destId="{1E8088DD-9BF3-4970-89F0-3641735288D3}" srcOrd="2" destOrd="0" parTransId="{66C4E9F6-99B4-4B5D-A189-042ACD717E76}" sibTransId="{BA399EFA-372B-4147-834B-4DD081C9FEBB}"/>
    <dgm:cxn modelId="{E3C00D07-2F5C-4153-A43C-23216E22ED99}" srcId="{00367F39-E44C-47DC-A0C0-3BDCFA2B94C5}" destId="{70DC05A8-A353-44E7-B988-66DD1D00DA82}" srcOrd="1" destOrd="0" parTransId="{799D7535-9BB2-4575-9942-BBA34F5FC316}" sibTransId="{8883D0DA-F554-426D-9916-3BF81898C130}"/>
    <dgm:cxn modelId="{50170122-054A-DE4C-8A56-E657E767FCC3}" type="presOf" srcId="{00367F39-E44C-47DC-A0C0-3BDCFA2B94C5}" destId="{4E3AD2A6-6D2D-2240-9BC9-D66380DF98A7}" srcOrd="0" destOrd="0" presId="urn:microsoft.com/office/officeart/2005/8/layout/process4"/>
    <dgm:cxn modelId="{54FECE28-B70F-47D5-8D3C-6AAA36A2304D}" srcId="{1E8088DD-9BF3-4970-89F0-3641735288D3}" destId="{848D9C33-42A7-4040-BE85-F24A4532BFE7}" srcOrd="2" destOrd="0" parTransId="{65B2F805-3645-4DFD-AD28-84B8CEF197D4}" sibTransId="{C6C52E6F-989F-4161-BE24-4C93F94F8B32}"/>
    <dgm:cxn modelId="{FFF62043-0513-AE47-8E05-6C3ACF78C497}" type="presOf" srcId="{1E8088DD-9BF3-4970-89F0-3641735288D3}" destId="{004DBF21-4FAF-EB4F-B252-910E7803ED96}" srcOrd="1" destOrd="0" presId="urn:microsoft.com/office/officeart/2005/8/layout/process4"/>
    <dgm:cxn modelId="{7651BF44-0AF5-4373-8F03-795DA7C30B48}" srcId="{1E8088DD-9BF3-4970-89F0-3641735288D3}" destId="{F5F55571-40D8-4281-BF85-D23C9583CB00}" srcOrd="5" destOrd="0" parTransId="{886B8E83-25A6-40DC-8D54-C64020FDFE39}" sibTransId="{480C185E-D8C8-4D76-BFAE-1F765E497DFF}"/>
    <dgm:cxn modelId="{13EDA648-BA6E-447F-B252-CC959F23F990}" srcId="{1E8088DD-9BF3-4970-89F0-3641735288D3}" destId="{546652C7-43BF-4B4A-9C51-E66F2CCBA5F1}" srcOrd="1" destOrd="0" parTransId="{805CBB74-A6EB-4963-9D0E-C0788853FCDD}" sibTransId="{72608B1D-452E-4E62-A740-9656F6FBDB23}"/>
    <dgm:cxn modelId="{D2B8704B-477F-41A0-B579-D7858659DB87}" srcId="{00367F39-E44C-47DC-A0C0-3BDCFA2B94C5}" destId="{AD20E15A-28D5-491F-A78C-1C672899588E}" srcOrd="0" destOrd="0" parTransId="{528AFAFF-8F0E-4B97-8E27-1EA78686B8B1}" sibTransId="{E0EA9E37-F887-4F0A-B0A9-A765DC2F4558}"/>
    <dgm:cxn modelId="{4F7CDE6B-8A9B-C646-8A55-27B9E2D572FD}" type="presOf" srcId="{596E726F-D53A-4618-8399-D6074EE083E4}" destId="{2AD7B419-70DF-8048-ABAA-45B69DAD1FA9}" srcOrd="0" destOrd="0" presId="urn:microsoft.com/office/officeart/2005/8/layout/process4"/>
    <dgm:cxn modelId="{F6FD1A51-4FFF-7248-9734-F08BE8850297}" type="presOf" srcId="{546652C7-43BF-4B4A-9C51-E66F2CCBA5F1}" destId="{7DA1340F-5C70-DE4C-8D3A-23AA37966908}" srcOrd="0" destOrd="0" presId="urn:microsoft.com/office/officeart/2005/8/layout/process4"/>
    <dgm:cxn modelId="{1CD28F54-A1B4-0F45-B861-BDC1AE7A9D99}" type="presOf" srcId="{F5F55571-40D8-4281-BF85-D23C9583CB00}" destId="{5B5F35C9-64BA-7044-BA95-1814E1DD9078}" srcOrd="0" destOrd="0" presId="urn:microsoft.com/office/officeart/2005/8/layout/process4"/>
    <dgm:cxn modelId="{CB80A254-E1F6-4F4A-8B6A-E23101CA8B47}" type="presOf" srcId="{848D9C33-42A7-4040-BE85-F24A4532BFE7}" destId="{118CD264-CDF3-444E-AC2B-D332046513C4}" srcOrd="0" destOrd="0" presId="urn:microsoft.com/office/officeart/2005/8/layout/process4"/>
    <dgm:cxn modelId="{E37B908B-7757-6F4A-B40A-82EA0154DD12}" type="presOf" srcId="{120CEB30-26AA-4A8E-BDC6-005CF7A6B53A}" destId="{C334761F-976C-6F4C-9AFA-A6567486D967}" srcOrd="0" destOrd="0" presId="urn:microsoft.com/office/officeart/2005/8/layout/process4"/>
    <dgm:cxn modelId="{D97C84A9-C642-4B25-A737-0490E1D43939}" srcId="{1E8088DD-9BF3-4970-89F0-3641735288D3}" destId="{A43C8135-F2BF-483E-8A61-AA77569265CD}" srcOrd="3" destOrd="0" parTransId="{FF5BA9DB-DA65-4CDD-B3D7-A1ED5976D083}" sibTransId="{D5643FA8-859A-4AF4-99E7-ED0212DF3ADC}"/>
    <dgm:cxn modelId="{667F32AC-45EE-4BDC-872F-A3C735267346}" srcId="{1E8088DD-9BF3-4970-89F0-3641735288D3}" destId="{596E726F-D53A-4618-8399-D6074EE083E4}" srcOrd="4" destOrd="0" parTransId="{71FB3693-8A87-4F0E-9390-3CF1EBC62711}" sibTransId="{D1BF6D6E-D5F0-44DE-B33F-F7C577BF2A95}"/>
    <dgm:cxn modelId="{72B26DC3-BB2E-4581-A057-97DD2BFE251E}" srcId="{1E8088DD-9BF3-4970-89F0-3641735288D3}" destId="{120CEB30-26AA-4A8E-BDC6-005CF7A6B53A}" srcOrd="0" destOrd="0" parTransId="{22B26DB8-4C6B-40C7-BC64-DBC39F520AEC}" sibTransId="{2F578040-5878-4B09-ADCB-3D8DFCED96E3}"/>
    <dgm:cxn modelId="{A44FB0DB-33B9-1C4B-953D-58A3D120088F}" type="presOf" srcId="{70DC05A8-A353-44E7-B988-66DD1D00DA82}" destId="{CBB1CA3A-6CB8-F448-AD99-FB46BC1D3C9F}" srcOrd="0" destOrd="0" presId="urn:microsoft.com/office/officeart/2005/8/layout/process4"/>
    <dgm:cxn modelId="{D11AD3DF-BC78-D54F-AF47-3BCC5FAC0140}" type="presOf" srcId="{A43C8135-F2BF-483E-8A61-AA77569265CD}" destId="{2239BCC5-E1EE-9B4C-9D64-2DE02D4B4DE5}" srcOrd="0" destOrd="0" presId="urn:microsoft.com/office/officeart/2005/8/layout/process4"/>
    <dgm:cxn modelId="{C01A74F1-8691-5C47-B876-DC1B2876DDDE}" type="presOf" srcId="{1E8088DD-9BF3-4970-89F0-3641735288D3}" destId="{6D622598-4CF2-054C-BC0D-36751381F951}" srcOrd="0" destOrd="0" presId="urn:microsoft.com/office/officeart/2005/8/layout/process4"/>
    <dgm:cxn modelId="{6B58756B-4EEB-CD41-A119-0C46ED12B3A6}" type="presParOf" srcId="{4E3AD2A6-6D2D-2240-9BC9-D66380DF98A7}" destId="{47C7B39B-DE7C-214D-8DD6-0AEEC5BB2619}" srcOrd="0" destOrd="0" presId="urn:microsoft.com/office/officeart/2005/8/layout/process4"/>
    <dgm:cxn modelId="{0368CE1B-30B5-F742-8241-02B2E82F1741}" type="presParOf" srcId="{47C7B39B-DE7C-214D-8DD6-0AEEC5BB2619}" destId="{6D622598-4CF2-054C-BC0D-36751381F951}" srcOrd="0" destOrd="0" presId="urn:microsoft.com/office/officeart/2005/8/layout/process4"/>
    <dgm:cxn modelId="{67697AA2-A8CA-8147-A0EF-14504C560F50}" type="presParOf" srcId="{47C7B39B-DE7C-214D-8DD6-0AEEC5BB2619}" destId="{004DBF21-4FAF-EB4F-B252-910E7803ED96}" srcOrd="1" destOrd="0" presId="urn:microsoft.com/office/officeart/2005/8/layout/process4"/>
    <dgm:cxn modelId="{754E9A09-FDB7-1843-9033-FA4F4F68067D}" type="presParOf" srcId="{47C7B39B-DE7C-214D-8DD6-0AEEC5BB2619}" destId="{97815F91-4DA2-8040-9AFD-D2A5E8AFCDEC}" srcOrd="2" destOrd="0" presId="urn:microsoft.com/office/officeart/2005/8/layout/process4"/>
    <dgm:cxn modelId="{F8DC49DD-A287-F646-8E88-00EAC94E94AA}" type="presParOf" srcId="{97815F91-4DA2-8040-9AFD-D2A5E8AFCDEC}" destId="{C334761F-976C-6F4C-9AFA-A6567486D967}" srcOrd="0" destOrd="0" presId="urn:microsoft.com/office/officeart/2005/8/layout/process4"/>
    <dgm:cxn modelId="{DA018C56-B9E4-EB49-9ACC-6AF20A27A745}" type="presParOf" srcId="{97815F91-4DA2-8040-9AFD-D2A5E8AFCDEC}" destId="{7DA1340F-5C70-DE4C-8D3A-23AA37966908}" srcOrd="1" destOrd="0" presId="urn:microsoft.com/office/officeart/2005/8/layout/process4"/>
    <dgm:cxn modelId="{002CA6A4-2D9D-6B43-9D7A-E171BAE13A8E}" type="presParOf" srcId="{97815F91-4DA2-8040-9AFD-D2A5E8AFCDEC}" destId="{118CD264-CDF3-444E-AC2B-D332046513C4}" srcOrd="2" destOrd="0" presId="urn:microsoft.com/office/officeart/2005/8/layout/process4"/>
    <dgm:cxn modelId="{AAAAAA01-C242-FC41-BE60-5C424B056667}" type="presParOf" srcId="{97815F91-4DA2-8040-9AFD-D2A5E8AFCDEC}" destId="{2239BCC5-E1EE-9B4C-9D64-2DE02D4B4DE5}" srcOrd="3" destOrd="0" presId="urn:microsoft.com/office/officeart/2005/8/layout/process4"/>
    <dgm:cxn modelId="{A96D76B6-3D58-0248-8065-09EDEE72CCE4}" type="presParOf" srcId="{97815F91-4DA2-8040-9AFD-D2A5E8AFCDEC}" destId="{2AD7B419-70DF-8048-ABAA-45B69DAD1FA9}" srcOrd="4" destOrd="0" presId="urn:microsoft.com/office/officeart/2005/8/layout/process4"/>
    <dgm:cxn modelId="{709A1056-5FCC-1A4B-B45C-013A61E75D4A}" type="presParOf" srcId="{97815F91-4DA2-8040-9AFD-D2A5E8AFCDEC}" destId="{5B5F35C9-64BA-7044-BA95-1814E1DD9078}" srcOrd="5" destOrd="0" presId="urn:microsoft.com/office/officeart/2005/8/layout/process4"/>
    <dgm:cxn modelId="{5999E96D-F63E-EA4C-A9B3-5582FD8F3E91}" type="presParOf" srcId="{4E3AD2A6-6D2D-2240-9BC9-D66380DF98A7}" destId="{62FAD15F-7405-A64A-AD22-0844C39400DD}" srcOrd="1" destOrd="0" presId="urn:microsoft.com/office/officeart/2005/8/layout/process4"/>
    <dgm:cxn modelId="{A00036C9-AE5E-E444-B307-64B369E665DB}" type="presParOf" srcId="{4E3AD2A6-6D2D-2240-9BC9-D66380DF98A7}" destId="{5F564056-5161-E441-B7EF-AE7D1103AB19}" srcOrd="2" destOrd="0" presId="urn:microsoft.com/office/officeart/2005/8/layout/process4"/>
    <dgm:cxn modelId="{FE7910C4-531E-CB47-B1A5-492FD1F4487A}" type="presParOf" srcId="{5F564056-5161-E441-B7EF-AE7D1103AB19}" destId="{CBB1CA3A-6CB8-F448-AD99-FB46BC1D3C9F}" srcOrd="0" destOrd="0" presId="urn:microsoft.com/office/officeart/2005/8/layout/process4"/>
    <dgm:cxn modelId="{188F3490-2943-354E-954A-B1AF81493808}" type="presParOf" srcId="{4E3AD2A6-6D2D-2240-9BC9-D66380DF98A7}" destId="{7E2C7DEE-DF59-5842-8A48-BE6104774E3A}" srcOrd="3" destOrd="0" presId="urn:microsoft.com/office/officeart/2005/8/layout/process4"/>
    <dgm:cxn modelId="{C82A733B-BC88-384C-8C2F-06158BD6FFE2}" type="presParOf" srcId="{4E3AD2A6-6D2D-2240-9BC9-D66380DF98A7}" destId="{90F3B526-79A3-D543-B72F-3E2D1E7B9C4C}" srcOrd="4" destOrd="0" presId="urn:microsoft.com/office/officeart/2005/8/layout/process4"/>
    <dgm:cxn modelId="{FD3DEE4D-752E-E54A-A523-25E037B8F165}" type="presParOf" srcId="{90F3B526-79A3-D543-B72F-3E2D1E7B9C4C}" destId="{35E2CB63-F529-4045-BFE9-32D2A1FB08B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32D68D-19BF-4FCB-91F1-CB710665ABFA}"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78C4F326-5DCE-436D-9861-B1D71A71A6CE}">
      <dgm:prSet/>
      <dgm:spPr/>
      <dgm:t>
        <a:bodyPr/>
        <a:lstStyle/>
        <a:p>
          <a:r>
            <a:rPr lang="en-US" baseline="0"/>
            <a:t>If an employer has no concerns after reviewing your record, the job is yours. If they do have concerns, the employer must ask you for evidence of good conduct or rehabilitation and do a “Fair Chance Analysis” of your record.</a:t>
          </a:r>
          <a:endParaRPr lang="en-US"/>
        </a:p>
      </dgm:t>
    </dgm:pt>
    <dgm:pt modelId="{479E607C-583D-45EF-82A3-002090C242AA}" type="parTrans" cxnId="{0B9357C7-9D14-449D-87A4-012F69D0C5D6}">
      <dgm:prSet/>
      <dgm:spPr/>
      <dgm:t>
        <a:bodyPr/>
        <a:lstStyle/>
        <a:p>
          <a:endParaRPr lang="en-US"/>
        </a:p>
      </dgm:t>
    </dgm:pt>
    <dgm:pt modelId="{91C113BD-F5A6-4500-A65F-2BAA2BB69E09}" type="sibTrans" cxnId="{0B9357C7-9D14-449D-87A4-012F69D0C5D6}">
      <dgm:prSet/>
      <dgm:spPr/>
      <dgm:t>
        <a:bodyPr/>
        <a:lstStyle/>
        <a:p>
          <a:endParaRPr lang="en-US"/>
        </a:p>
      </dgm:t>
    </dgm:pt>
    <dgm:pt modelId="{AD129B59-07DD-46D4-A524-C416D7510346}">
      <dgm:prSet/>
      <dgm:spPr/>
      <dgm:t>
        <a:bodyPr/>
        <a:lstStyle/>
        <a:p>
          <a:r>
            <a:rPr lang="en-US" baseline="0"/>
            <a:t>An employer may only take away your job offer for two reasons</a:t>
          </a:r>
          <a:endParaRPr lang="en-US"/>
        </a:p>
      </dgm:t>
    </dgm:pt>
    <dgm:pt modelId="{B01AD75A-13BC-4674-9B74-492DB74F6272}" type="parTrans" cxnId="{66298585-546C-4732-AF70-25C633BD99A6}">
      <dgm:prSet/>
      <dgm:spPr/>
      <dgm:t>
        <a:bodyPr/>
        <a:lstStyle/>
        <a:p>
          <a:endParaRPr lang="en-US"/>
        </a:p>
      </dgm:t>
    </dgm:pt>
    <dgm:pt modelId="{DA86DFEB-E550-4AF2-8F2E-402072CF9213}" type="sibTrans" cxnId="{66298585-546C-4732-AF70-25C633BD99A6}">
      <dgm:prSet/>
      <dgm:spPr/>
      <dgm:t>
        <a:bodyPr/>
        <a:lstStyle/>
        <a:p>
          <a:endParaRPr lang="en-US"/>
        </a:p>
      </dgm:t>
    </dgm:pt>
    <dgm:pt modelId="{72AD717F-6D19-478F-B8FC-074AE6C69E7C}">
      <dgm:prSet/>
      <dgm:spPr/>
      <dgm:t>
        <a:bodyPr/>
        <a:lstStyle/>
        <a:p>
          <a:r>
            <a:rPr lang="en-US" baseline="0"/>
            <a:t>There is a direct relationship between the alleged crime or conviction</a:t>
          </a:r>
          <a:endParaRPr lang="en-US"/>
        </a:p>
      </dgm:t>
    </dgm:pt>
    <dgm:pt modelId="{DB895343-71CE-4994-9E65-95C5194F1CBB}" type="parTrans" cxnId="{501B217B-A024-414F-8F8D-8DB52CA1C835}">
      <dgm:prSet/>
      <dgm:spPr/>
      <dgm:t>
        <a:bodyPr/>
        <a:lstStyle/>
        <a:p>
          <a:endParaRPr lang="en-US"/>
        </a:p>
      </dgm:t>
    </dgm:pt>
    <dgm:pt modelId="{5F1D9951-E1F6-41E9-8A84-F7D816F5CC58}" type="sibTrans" cxnId="{501B217B-A024-414F-8F8D-8DB52CA1C835}">
      <dgm:prSet/>
      <dgm:spPr/>
      <dgm:t>
        <a:bodyPr/>
        <a:lstStyle/>
        <a:p>
          <a:endParaRPr lang="en-US"/>
        </a:p>
      </dgm:t>
    </dgm:pt>
    <dgm:pt modelId="{7EDBF4D4-DCBA-40B1-815B-910294157820}">
      <dgm:prSet/>
      <dgm:spPr/>
      <dgm:t>
        <a:bodyPr/>
        <a:lstStyle/>
        <a:p>
          <a:r>
            <a:rPr lang="en-US" baseline="0"/>
            <a:t>Hiring you would involve an unreasonable risk to people or property</a:t>
          </a:r>
          <a:endParaRPr lang="en-US"/>
        </a:p>
      </dgm:t>
    </dgm:pt>
    <dgm:pt modelId="{5CFB2928-F726-4340-8B3A-3C29EC81A0D5}" type="parTrans" cxnId="{2E772412-5ECA-4BFE-B331-6582D3389296}">
      <dgm:prSet/>
      <dgm:spPr/>
      <dgm:t>
        <a:bodyPr/>
        <a:lstStyle/>
        <a:p>
          <a:endParaRPr lang="en-US"/>
        </a:p>
      </dgm:t>
    </dgm:pt>
    <dgm:pt modelId="{F650110F-321C-4B67-BD9F-081471240F0B}" type="sibTrans" cxnId="{2E772412-5ECA-4BFE-B331-6582D3389296}">
      <dgm:prSet/>
      <dgm:spPr/>
      <dgm:t>
        <a:bodyPr/>
        <a:lstStyle/>
        <a:p>
          <a:endParaRPr lang="en-US"/>
        </a:p>
      </dgm:t>
    </dgm:pt>
    <dgm:pt modelId="{DE32AE5B-7082-4326-AF31-41AEA4F20CAF}">
      <dgm:prSet/>
      <dgm:spPr/>
      <dgm:t>
        <a:bodyPr/>
        <a:lstStyle/>
        <a:p>
          <a:r>
            <a:rPr lang="en-US" sz="1100" baseline="0"/>
            <a:t>The Employer must consider these “Fair Chance Factors” to determine if there is a direct relationship or an unreasonable risk</a:t>
          </a:r>
          <a:endParaRPr lang="en-US" sz="1100"/>
        </a:p>
      </dgm:t>
    </dgm:pt>
    <dgm:pt modelId="{08E5DA9E-BD86-42FA-863C-9EF9502C7CBA}" type="parTrans" cxnId="{408EADD7-68E7-4366-9CA4-9293EC1A9F49}">
      <dgm:prSet/>
      <dgm:spPr/>
      <dgm:t>
        <a:bodyPr/>
        <a:lstStyle/>
        <a:p>
          <a:endParaRPr lang="en-US"/>
        </a:p>
      </dgm:t>
    </dgm:pt>
    <dgm:pt modelId="{F70833C0-5761-4390-BCDA-CCCF14985EE5}" type="sibTrans" cxnId="{408EADD7-68E7-4366-9CA4-9293EC1A9F49}">
      <dgm:prSet/>
      <dgm:spPr/>
      <dgm:t>
        <a:bodyPr/>
        <a:lstStyle/>
        <a:p>
          <a:endParaRPr lang="en-US"/>
        </a:p>
      </dgm:t>
    </dgm:pt>
    <dgm:pt modelId="{1626E9EA-3B6D-4860-9B4F-67D907CC9F31}">
      <dgm:prSet custT="1"/>
      <dgm:spPr/>
      <dgm:t>
        <a:bodyPr/>
        <a:lstStyle/>
        <a:p>
          <a:r>
            <a:rPr lang="en-US" sz="1000" b="1" baseline="0"/>
            <a:t>NY encourages employment for people with criminal records</a:t>
          </a:r>
          <a:endParaRPr lang="en-US" sz="1000" b="1"/>
        </a:p>
      </dgm:t>
    </dgm:pt>
    <dgm:pt modelId="{48671C1E-2808-48C2-9FFF-C717B92BCEAC}" type="parTrans" cxnId="{9E6D4979-6B55-4E53-81AF-AF02D45304F8}">
      <dgm:prSet/>
      <dgm:spPr/>
      <dgm:t>
        <a:bodyPr/>
        <a:lstStyle/>
        <a:p>
          <a:endParaRPr lang="en-US"/>
        </a:p>
      </dgm:t>
    </dgm:pt>
    <dgm:pt modelId="{7CD7DCFE-674F-4FDC-AB90-EA5EBFF8F378}" type="sibTrans" cxnId="{9E6D4979-6B55-4E53-81AF-AF02D45304F8}">
      <dgm:prSet/>
      <dgm:spPr/>
      <dgm:t>
        <a:bodyPr/>
        <a:lstStyle/>
        <a:p>
          <a:endParaRPr lang="en-US"/>
        </a:p>
      </dgm:t>
    </dgm:pt>
    <dgm:pt modelId="{F891C9C5-86B6-42E1-9562-21D4A476EE04}">
      <dgm:prSet custT="1"/>
      <dgm:spPr/>
      <dgm:t>
        <a:bodyPr/>
        <a:lstStyle/>
        <a:p>
          <a:r>
            <a:rPr lang="en-US" sz="1000" b="1" baseline="0"/>
            <a:t>The specific job duties and responsibilities</a:t>
          </a:r>
          <a:endParaRPr lang="en-US" sz="1000" b="1"/>
        </a:p>
      </dgm:t>
    </dgm:pt>
    <dgm:pt modelId="{96B9BBC9-EE6F-4235-9124-E95A0166735E}" type="parTrans" cxnId="{F6F92EB5-1CEF-4831-A752-4B961A43E7B3}">
      <dgm:prSet/>
      <dgm:spPr/>
      <dgm:t>
        <a:bodyPr/>
        <a:lstStyle/>
        <a:p>
          <a:endParaRPr lang="en-US"/>
        </a:p>
      </dgm:t>
    </dgm:pt>
    <dgm:pt modelId="{73D3DC08-F488-4554-A1F6-382062F3A8CB}" type="sibTrans" cxnId="{F6F92EB5-1CEF-4831-A752-4B961A43E7B3}">
      <dgm:prSet/>
      <dgm:spPr/>
      <dgm:t>
        <a:bodyPr/>
        <a:lstStyle/>
        <a:p>
          <a:endParaRPr lang="en-US"/>
        </a:p>
      </dgm:t>
    </dgm:pt>
    <dgm:pt modelId="{4DAFC810-6737-4DD2-B86F-713F5BA8759E}">
      <dgm:prSet custT="1"/>
      <dgm:spPr/>
      <dgm:t>
        <a:bodyPr/>
        <a:lstStyle/>
        <a:p>
          <a:r>
            <a:rPr lang="en-US" sz="1000" b="1" baseline="0"/>
            <a:t>Whether your record affects your ability to perform one or more job duties</a:t>
          </a:r>
          <a:endParaRPr lang="en-US" sz="1000" b="1"/>
        </a:p>
      </dgm:t>
    </dgm:pt>
    <dgm:pt modelId="{A9AEE6F3-84B8-42A3-81EC-C5870C3452C0}" type="parTrans" cxnId="{5B37C4CB-5DE0-4FDC-B091-58C3ACC55426}">
      <dgm:prSet/>
      <dgm:spPr/>
      <dgm:t>
        <a:bodyPr/>
        <a:lstStyle/>
        <a:p>
          <a:endParaRPr lang="en-US"/>
        </a:p>
      </dgm:t>
    </dgm:pt>
    <dgm:pt modelId="{1007976D-3D07-488A-B0C6-311C1D661D8F}" type="sibTrans" cxnId="{5B37C4CB-5DE0-4FDC-B091-58C3ACC55426}">
      <dgm:prSet/>
      <dgm:spPr/>
      <dgm:t>
        <a:bodyPr/>
        <a:lstStyle/>
        <a:p>
          <a:endParaRPr lang="en-US"/>
        </a:p>
      </dgm:t>
    </dgm:pt>
    <dgm:pt modelId="{48E745DA-C27D-4A66-967C-12B92F05BC25}">
      <dgm:prSet custT="1"/>
      <dgm:spPr/>
      <dgm:t>
        <a:bodyPr/>
        <a:lstStyle/>
        <a:p>
          <a:r>
            <a:rPr lang="en-US" sz="1000" b="1" baseline="0"/>
            <a:t>The time since the alleged or convicted crime occurred (not the date of the arrest or conviction)</a:t>
          </a:r>
          <a:endParaRPr lang="en-US" sz="1000" b="1"/>
        </a:p>
      </dgm:t>
    </dgm:pt>
    <dgm:pt modelId="{295664F5-4123-4F31-9825-E5B13AFB623B}" type="parTrans" cxnId="{2D1A7337-5808-4734-BEA0-A2881B352CC0}">
      <dgm:prSet/>
      <dgm:spPr/>
      <dgm:t>
        <a:bodyPr/>
        <a:lstStyle/>
        <a:p>
          <a:endParaRPr lang="en-US"/>
        </a:p>
      </dgm:t>
    </dgm:pt>
    <dgm:pt modelId="{C1FAF76F-B7ED-40D5-A83A-89AB0FE9BC80}" type="sibTrans" cxnId="{2D1A7337-5808-4734-BEA0-A2881B352CC0}">
      <dgm:prSet/>
      <dgm:spPr/>
      <dgm:t>
        <a:bodyPr/>
        <a:lstStyle/>
        <a:p>
          <a:endParaRPr lang="en-US"/>
        </a:p>
      </dgm:t>
    </dgm:pt>
    <dgm:pt modelId="{5A20BA7F-FB19-4397-8762-CD750F27C490}">
      <dgm:prSet custT="1"/>
      <dgm:spPr/>
      <dgm:t>
        <a:bodyPr/>
        <a:lstStyle/>
        <a:p>
          <a:r>
            <a:rPr lang="en-US" sz="1000" b="1" baseline="0"/>
            <a:t>Your age when the alleged or convicted crime occurred (if you were 25 or younger, that’s a mitigating factor that weighs in your favor.)</a:t>
          </a:r>
          <a:endParaRPr lang="en-US" sz="1000" b="1"/>
        </a:p>
      </dgm:t>
    </dgm:pt>
    <dgm:pt modelId="{0A750F76-EDE6-44C3-B9F7-0275106FC598}" type="parTrans" cxnId="{41B10A5E-6F18-4A41-B8FA-1840D43F1DB4}">
      <dgm:prSet/>
      <dgm:spPr/>
      <dgm:t>
        <a:bodyPr/>
        <a:lstStyle/>
        <a:p>
          <a:endParaRPr lang="en-US"/>
        </a:p>
      </dgm:t>
    </dgm:pt>
    <dgm:pt modelId="{685DDC32-84E1-4D8E-AA07-8FCC6CC99911}" type="sibTrans" cxnId="{41B10A5E-6F18-4A41-B8FA-1840D43F1DB4}">
      <dgm:prSet/>
      <dgm:spPr/>
      <dgm:t>
        <a:bodyPr/>
        <a:lstStyle/>
        <a:p>
          <a:endParaRPr lang="en-US"/>
        </a:p>
      </dgm:t>
    </dgm:pt>
    <dgm:pt modelId="{0B8FEA22-EF35-471C-9197-4B36BD7BB800}">
      <dgm:prSet custT="1"/>
      <dgm:spPr/>
      <dgm:t>
        <a:bodyPr/>
        <a:lstStyle/>
        <a:p>
          <a:r>
            <a:rPr lang="en-US" sz="1000" b="1" baseline="0"/>
            <a:t>The seriousness of your alleged or convicted conduct. (Possession or sale of a controlled substance is not considered particularly serious in this context).</a:t>
          </a:r>
          <a:endParaRPr lang="en-US" sz="1000" b="1"/>
        </a:p>
      </dgm:t>
    </dgm:pt>
    <dgm:pt modelId="{CFFCB102-FDC3-4AD3-A42B-A85BFAABC97C}" type="parTrans" cxnId="{B5425E3A-98CD-4ED1-8D8D-217A7B86675B}">
      <dgm:prSet/>
      <dgm:spPr/>
      <dgm:t>
        <a:bodyPr/>
        <a:lstStyle/>
        <a:p>
          <a:endParaRPr lang="en-US"/>
        </a:p>
      </dgm:t>
    </dgm:pt>
    <dgm:pt modelId="{E1878384-507D-43C5-89B6-C4B9CCA73D53}" type="sibTrans" cxnId="{B5425E3A-98CD-4ED1-8D8D-217A7B86675B}">
      <dgm:prSet/>
      <dgm:spPr/>
      <dgm:t>
        <a:bodyPr/>
        <a:lstStyle/>
        <a:p>
          <a:endParaRPr lang="en-US"/>
        </a:p>
      </dgm:t>
    </dgm:pt>
    <dgm:pt modelId="{059CE9DB-E87D-4782-8E50-95616A48604A}">
      <dgm:prSet custT="1"/>
      <dgm:spPr/>
      <dgm:t>
        <a:bodyPr/>
        <a:lstStyle/>
        <a:p>
          <a:r>
            <a:rPr lang="en-US" sz="1000" b="1" baseline="0"/>
            <a:t>Evidence of your accomplishments, such as rehabilitation or good conduct.</a:t>
          </a:r>
          <a:endParaRPr lang="en-US" sz="1000" b="1"/>
        </a:p>
      </dgm:t>
    </dgm:pt>
    <dgm:pt modelId="{E11E30A4-9AA6-47D1-9588-603D0079BE6F}" type="parTrans" cxnId="{D36EE543-87E3-4DC5-93B4-BF030BBCFD77}">
      <dgm:prSet/>
      <dgm:spPr/>
      <dgm:t>
        <a:bodyPr/>
        <a:lstStyle/>
        <a:p>
          <a:endParaRPr lang="en-US"/>
        </a:p>
      </dgm:t>
    </dgm:pt>
    <dgm:pt modelId="{EA4FB9C2-AB6D-46EC-A91F-3C864E20C979}" type="sibTrans" cxnId="{D36EE543-87E3-4DC5-93B4-BF030BBCFD77}">
      <dgm:prSet/>
      <dgm:spPr/>
      <dgm:t>
        <a:bodyPr/>
        <a:lstStyle/>
        <a:p>
          <a:endParaRPr lang="en-US"/>
        </a:p>
      </dgm:t>
    </dgm:pt>
    <dgm:pt modelId="{192145AD-B662-4343-B828-401D07C10739}">
      <dgm:prSet custT="1"/>
      <dgm:spPr/>
      <dgm:t>
        <a:bodyPr/>
        <a:lstStyle/>
        <a:p>
          <a:r>
            <a:rPr lang="en-US" sz="1000" b="1" baseline="0"/>
            <a:t>The employer’s interest in protecting people and property.</a:t>
          </a:r>
          <a:endParaRPr lang="en-US" sz="1000" b="1"/>
        </a:p>
      </dgm:t>
    </dgm:pt>
    <dgm:pt modelId="{565F1ABB-85F2-437D-A2D4-2225DF30CB60}" type="parTrans" cxnId="{C532070E-F9F4-4D1B-B757-E9DA2D718190}">
      <dgm:prSet/>
      <dgm:spPr/>
      <dgm:t>
        <a:bodyPr/>
        <a:lstStyle/>
        <a:p>
          <a:endParaRPr lang="en-US"/>
        </a:p>
      </dgm:t>
    </dgm:pt>
    <dgm:pt modelId="{DB5B65E0-B490-4763-9071-6F32F22B70EE}" type="sibTrans" cxnId="{C532070E-F9F4-4D1B-B757-E9DA2D718190}">
      <dgm:prSet/>
      <dgm:spPr/>
      <dgm:t>
        <a:bodyPr/>
        <a:lstStyle/>
        <a:p>
          <a:endParaRPr lang="en-US"/>
        </a:p>
      </dgm:t>
    </dgm:pt>
    <dgm:pt modelId="{F8F0A4A6-0D1F-46B3-B7ED-7BE7BB8DEFC2}">
      <dgm:prSet custT="1"/>
      <dgm:spPr/>
      <dgm:t>
        <a:bodyPr/>
        <a:lstStyle/>
        <a:p>
          <a:r>
            <a:rPr lang="en-US" sz="1000" b="1" baseline="0"/>
            <a:t>If you have a certificate of relief from disabilities or a certificate of good conduct, the employer must presume that you are rehabilitated. </a:t>
          </a:r>
          <a:endParaRPr lang="en-US" sz="1000" b="1"/>
        </a:p>
      </dgm:t>
    </dgm:pt>
    <dgm:pt modelId="{B75CE5C3-2CE6-435F-9D4E-848AE4304653}" type="parTrans" cxnId="{0CA68F65-4C2F-4A7F-A7E3-D494F6A98328}">
      <dgm:prSet/>
      <dgm:spPr/>
      <dgm:t>
        <a:bodyPr/>
        <a:lstStyle/>
        <a:p>
          <a:endParaRPr lang="en-US"/>
        </a:p>
      </dgm:t>
    </dgm:pt>
    <dgm:pt modelId="{E80C2E37-5CA6-4D3D-A450-7C4E76656D8E}" type="sibTrans" cxnId="{0CA68F65-4C2F-4A7F-A7E3-D494F6A98328}">
      <dgm:prSet/>
      <dgm:spPr/>
      <dgm:t>
        <a:bodyPr/>
        <a:lstStyle/>
        <a:p>
          <a:endParaRPr lang="en-US"/>
        </a:p>
      </dgm:t>
    </dgm:pt>
    <dgm:pt modelId="{984FC2B6-331F-40D7-8ADD-D43EBE4917E4}">
      <dgm:prSet/>
      <dgm:spPr/>
      <dgm:t>
        <a:bodyPr/>
        <a:lstStyle/>
        <a:p>
          <a:r>
            <a:rPr lang="en-US" baseline="0"/>
            <a:t>The analysis must be written, and they must give you at least 5 days to respond with information</a:t>
          </a:r>
          <a:endParaRPr lang="en-US"/>
        </a:p>
      </dgm:t>
    </dgm:pt>
    <dgm:pt modelId="{E83AECCE-15F2-46C0-875A-5F06C2B98B61}" type="parTrans" cxnId="{BEAB7ABD-6845-458B-A990-988797559582}">
      <dgm:prSet/>
      <dgm:spPr/>
      <dgm:t>
        <a:bodyPr/>
        <a:lstStyle/>
        <a:p>
          <a:endParaRPr lang="en-US"/>
        </a:p>
      </dgm:t>
    </dgm:pt>
    <dgm:pt modelId="{02098DFE-AAFD-4999-936E-091B1D352355}" type="sibTrans" cxnId="{BEAB7ABD-6845-458B-A990-988797559582}">
      <dgm:prSet/>
      <dgm:spPr/>
      <dgm:t>
        <a:bodyPr/>
        <a:lstStyle/>
        <a:p>
          <a:endParaRPr lang="en-US"/>
        </a:p>
      </dgm:t>
    </dgm:pt>
    <dgm:pt modelId="{6A38225F-8BB5-A04C-ADCF-9419605CBFAB}" type="pres">
      <dgm:prSet presAssocID="{E432D68D-19BF-4FCB-91F1-CB710665ABFA}" presName="Name0" presStyleCnt="0">
        <dgm:presLayoutVars>
          <dgm:dir/>
          <dgm:resizeHandles val="exact"/>
        </dgm:presLayoutVars>
      </dgm:prSet>
      <dgm:spPr/>
    </dgm:pt>
    <dgm:pt modelId="{EA704818-F1A4-7D42-A69C-AD680BA39962}" type="pres">
      <dgm:prSet presAssocID="{78C4F326-5DCE-436D-9861-B1D71A71A6CE}" presName="node" presStyleLbl="node1" presStyleIdx="0" presStyleCnt="7">
        <dgm:presLayoutVars>
          <dgm:bulletEnabled val="1"/>
        </dgm:presLayoutVars>
      </dgm:prSet>
      <dgm:spPr/>
    </dgm:pt>
    <dgm:pt modelId="{897BA275-F645-8141-A5EF-5ED30E8051E3}" type="pres">
      <dgm:prSet presAssocID="{91C113BD-F5A6-4500-A65F-2BAA2BB69E09}" presName="sibTransSpacerBeforeConnector" presStyleCnt="0"/>
      <dgm:spPr/>
    </dgm:pt>
    <dgm:pt modelId="{34564AC9-6E8A-A344-9487-137B6A9CCFB3}" type="pres">
      <dgm:prSet presAssocID="{91C113BD-F5A6-4500-A65F-2BAA2BB69E09}" presName="sibTrans" presStyleLbl="node1" presStyleIdx="1" presStyleCnt="7"/>
      <dgm:spPr/>
    </dgm:pt>
    <dgm:pt modelId="{E71B38D2-02C8-F846-94AC-30DF82A48AA1}" type="pres">
      <dgm:prSet presAssocID="{91C113BD-F5A6-4500-A65F-2BAA2BB69E09}" presName="sibTransSpacerAfterConnector" presStyleCnt="0"/>
      <dgm:spPr/>
    </dgm:pt>
    <dgm:pt modelId="{9100C198-A872-9A4C-848D-6AE43D0F4199}" type="pres">
      <dgm:prSet presAssocID="{AD129B59-07DD-46D4-A524-C416D7510346}" presName="node" presStyleLbl="node1" presStyleIdx="2" presStyleCnt="7" custScaleY="55340">
        <dgm:presLayoutVars>
          <dgm:bulletEnabled val="1"/>
        </dgm:presLayoutVars>
      </dgm:prSet>
      <dgm:spPr/>
    </dgm:pt>
    <dgm:pt modelId="{53A60BAA-7EBC-FC40-A8C1-F2CA682B35DB}" type="pres">
      <dgm:prSet presAssocID="{DA86DFEB-E550-4AF2-8F2E-402072CF9213}" presName="sibTransSpacerBeforeConnector" presStyleCnt="0"/>
      <dgm:spPr/>
    </dgm:pt>
    <dgm:pt modelId="{6BBE32BB-45EA-F945-B91A-7636FD52B499}" type="pres">
      <dgm:prSet presAssocID="{DA86DFEB-E550-4AF2-8F2E-402072CF9213}" presName="sibTrans" presStyleLbl="node1" presStyleIdx="3" presStyleCnt="7"/>
      <dgm:spPr/>
    </dgm:pt>
    <dgm:pt modelId="{8A05CEA3-EC21-7645-9148-93346C1E09FA}" type="pres">
      <dgm:prSet presAssocID="{DA86DFEB-E550-4AF2-8F2E-402072CF9213}" presName="sibTransSpacerAfterConnector" presStyleCnt="0"/>
      <dgm:spPr/>
    </dgm:pt>
    <dgm:pt modelId="{2056DE8F-F81D-C946-B439-5EBFBEF3D6BE}" type="pres">
      <dgm:prSet presAssocID="{DE32AE5B-7082-4326-AF31-41AEA4F20CAF}" presName="node" presStyleLbl="node1" presStyleIdx="4" presStyleCnt="7" custScaleY="137003" custLinFactNeighborX="-22181" custLinFactNeighborY="-5239">
        <dgm:presLayoutVars>
          <dgm:bulletEnabled val="1"/>
        </dgm:presLayoutVars>
      </dgm:prSet>
      <dgm:spPr/>
    </dgm:pt>
    <dgm:pt modelId="{860DADED-C0D4-084F-82A6-38594ACC5936}" type="pres">
      <dgm:prSet presAssocID="{F70833C0-5761-4390-BCDA-CCCF14985EE5}" presName="sibTransSpacerBeforeConnector" presStyleCnt="0"/>
      <dgm:spPr/>
    </dgm:pt>
    <dgm:pt modelId="{91BE2F53-2FBF-7E4C-AE48-25E60BD814BB}" type="pres">
      <dgm:prSet presAssocID="{F70833C0-5761-4390-BCDA-CCCF14985EE5}" presName="sibTrans" presStyleLbl="node1" presStyleIdx="5" presStyleCnt="7"/>
      <dgm:spPr/>
    </dgm:pt>
    <dgm:pt modelId="{F88AA45C-C556-7844-838A-8D99A52440DC}" type="pres">
      <dgm:prSet presAssocID="{F70833C0-5761-4390-BCDA-CCCF14985EE5}" presName="sibTransSpacerAfterConnector" presStyleCnt="0"/>
      <dgm:spPr/>
    </dgm:pt>
    <dgm:pt modelId="{DE094F8F-80FD-0A41-B9D0-06C13D00C7F0}" type="pres">
      <dgm:prSet presAssocID="{984FC2B6-331F-40D7-8ADD-D43EBE4917E4}" presName="node" presStyleLbl="node1" presStyleIdx="6" presStyleCnt="7">
        <dgm:presLayoutVars>
          <dgm:bulletEnabled val="1"/>
        </dgm:presLayoutVars>
      </dgm:prSet>
      <dgm:spPr/>
    </dgm:pt>
  </dgm:ptLst>
  <dgm:cxnLst>
    <dgm:cxn modelId="{D3241506-3C39-A441-A0BB-ACC968396D10}" type="presOf" srcId="{0B8FEA22-EF35-471C-9197-4B36BD7BB800}" destId="{2056DE8F-F81D-C946-B439-5EBFBEF3D6BE}" srcOrd="0" destOrd="6" presId="urn:microsoft.com/office/officeart/2016/7/layout/BasicProcessNew"/>
    <dgm:cxn modelId="{69289209-8F4E-7644-936A-4C10ED19674A}" type="presOf" srcId="{5A20BA7F-FB19-4397-8762-CD750F27C490}" destId="{2056DE8F-F81D-C946-B439-5EBFBEF3D6BE}" srcOrd="0" destOrd="5" presId="urn:microsoft.com/office/officeart/2016/7/layout/BasicProcessNew"/>
    <dgm:cxn modelId="{2CB58C0B-B154-1D42-98A0-E2150984B3D8}" type="presOf" srcId="{F8F0A4A6-0D1F-46B3-B7ED-7BE7BB8DEFC2}" destId="{2056DE8F-F81D-C946-B439-5EBFBEF3D6BE}" srcOrd="0" destOrd="9" presId="urn:microsoft.com/office/officeart/2016/7/layout/BasicProcessNew"/>
    <dgm:cxn modelId="{C532070E-F9F4-4D1B-B757-E9DA2D718190}" srcId="{DE32AE5B-7082-4326-AF31-41AEA4F20CAF}" destId="{192145AD-B662-4343-B828-401D07C10739}" srcOrd="7" destOrd="0" parTransId="{565F1ABB-85F2-437D-A2D4-2225DF30CB60}" sibTransId="{DB5B65E0-B490-4763-9071-6F32F22B70EE}"/>
    <dgm:cxn modelId="{87271810-51D5-354D-9495-08A6C2DA1A7F}" type="presOf" srcId="{984FC2B6-331F-40D7-8ADD-D43EBE4917E4}" destId="{DE094F8F-80FD-0A41-B9D0-06C13D00C7F0}" srcOrd="0" destOrd="0" presId="urn:microsoft.com/office/officeart/2016/7/layout/BasicProcessNew"/>
    <dgm:cxn modelId="{A340A810-9444-5D4C-BBF7-628C8EF0E968}" type="presOf" srcId="{78C4F326-5DCE-436D-9861-B1D71A71A6CE}" destId="{EA704818-F1A4-7D42-A69C-AD680BA39962}" srcOrd="0" destOrd="0" presId="urn:microsoft.com/office/officeart/2016/7/layout/BasicProcessNew"/>
    <dgm:cxn modelId="{2E772412-5ECA-4BFE-B331-6582D3389296}" srcId="{AD129B59-07DD-46D4-A524-C416D7510346}" destId="{7EDBF4D4-DCBA-40B1-815B-910294157820}" srcOrd="1" destOrd="0" parTransId="{5CFB2928-F726-4340-8B3A-3C29EC81A0D5}" sibTransId="{F650110F-321C-4B67-BD9F-081471240F0B}"/>
    <dgm:cxn modelId="{184C9D15-05AB-CF4A-883F-F3E6E4161E36}" type="presOf" srcId="{48E745DA-C27D-4A66-967C-12B92F05BC25}" destId="{2056DE8F-F81D-C946-B439-5EBFBEF3D6BE}" srcOrd="0" destOrd="4" presId="urn:microsoft.com/office/officeart/2016/7/layout/BasicProcessNew"/>
    <dgm:cxn modelId="{70A39035-8DA6-844D-83E7-41B5B3D81EE4}" type="presOf" srcId="{1626E9EA-3B6D-4860-9B4F-67D907CC9F31}" destId="{2056DE8F-F81D-C946-B439-5EBFBEF3D6BE}" srcOrd="0" destOrd="1" presId="urn:microsoft.com/office/officeart/2016/7/layout/BasicProcessNew"/>
    <dgm:cxn modelId="{2D1A7337-5808-4734-BEA0-A2881B352CC0}" srcId="{DE32AE5B-7082-4326-AF31-41AEA4F20CAF}" destId="{48E745DA-C27D-4A66-967C-12B92F05BC25}" srcOrd="3" destOrd="0" parTransId="{295664F5-4123-4F31-9825-E5B13AFB623B}" sibTransId="{C1FAF76F-B7ED-40D5-A83A-89AB0FE9BC80}"/>
    <dgm:cxn modelId="{B5425E3A-98CD-4ED1-8D8D-217A7B86675B}" srcId="{DE32AE5B-7082-4326-AF31-41AEA4F20CAF}" destId="{0B8FEA22-EF35-471C-9197-4B36BD7BB800}" srcOrd="5" destOrd="0" parTransId="{CFFCB102-FDC3-4AD3-A42B-A85BFAABC97C}" sibTransId="{E1878384-507D-43C5-89B6-C4B9CCA73D53}"/>
    <dgm:cxn modelId="{41B10A5E-6F18-4A41-B8FA-1840D43F1DB4}" srcId="{DE32AE5B-7082-4326-AF31-41AEA4F20CAF}" destId="{5A20BA7F-FB19-4397-8762-CD750F27C490}" srcOrd="4" destOrd="0" parTransId="{0A750F76-EDE6-44C3-B9F7-0275106FC598}" sibTransId="{685DDC32-84E1-4D8E-AA07-8FCC6CC99911}"/>
    <dgm:cxn modelId="{C7A3F65E-CD73-A74F-B0A8-347EA31E1A87}" type="presOf" srcId="{7EDBF4D4-DCBA-40B1-815B-910294157820}" destId="{9100C198-A872-9A4C-848D-6AE43D0F4199}" srcOrd="0" destOrd="2" presId="urn:microsoft.com/office/officeart/2016/7/layout/BasicProcessNew"/>
    <dgm:cxn modelId="{D36EE543-87E3-4DC5-93B4-BF030BBCFD77}" srcId="{DE32AE5B-7082-4326-AF31-41AEA4F20CAF}" destId="{059CE9DB-E87D-4782-8E50-95616A48604A}" srcOrd="6" destOrd="0" parTransId="{E11E30A4-9AA6-47D1-9588-603D0079BE6F}" sibTransId="{EA4FB9C2-AB6D-46EC-A91F-3C864E20C979}"/>
    <dgm:cxn modelId="{5997AB64-9231-2A43-8969-35CB9AE121C8}" type="presOf" srcId="{DE32AE5B-7082-4326-AF31-41AEA4F20CAF}" destId="{2056DE8F-F81D-C946-B439-5EBFBEF3D6BE}" srcOrd="0" destOrd="0" presId="urn:microsoft.com/office/officeart/2016/7/layout/BasicProcessNew"/>
    <dgm:cxn modelId="{0CA68F65-4C2F-4A7F-A7E3-D494F6A98328}" srcId="{DE32AE5B-7082-4326-AF31-41AEA4F20CAF}" destId="{F8F0A4A6-0D1F-46B3-B7ED-7BE7BB8DEFC2}" srcOrd="8" destOrd="0" parTransId="{B75CE5C3-2CE6-435F-9D4E-848AE4304653}" sibTransId="{E80C2E37-5CA6-4D3D-A450-7C4E76656D8E}"/>
    <dgm:cxn modelId="{0A2B9968-C5C6-B549-B7DA-2010C66B8A7F}" type="presOf" srcId="{72AD717F-6D19-478F-B8FC-074AE6C69E7C}" destId="{9100C198-A872-9A4C-848D-6AE43D0F4199}" srcOrd="0" destOrd="1" presId="urn:microsoft.com/office/officeart/2016/7/layout/BasicProcessNew"/>
    <dgm:cxn modelId="{0EA47475-AC90-C646-A575-60BDBBD1B567}" type="presOf" srcId="{4DAFC810-6737-4DD2-B86F-713F5BA8759E}" destId="{2056DE8F-F81D-C946-B439-5EBFBEF3D6BE}" srcOrd="0" destOrd="3" presId="urn:microsoft.com/office/officeart/2016/7/layout/BasicProcessNew"/>
    <dgm:cxn modelId="{68B65B78-5C02-8C4F-A352-DADB871F78E4}" type="presOf" srcId="{059CE9DB-E87D-4782-8E50-95616A48604A}" destId="{2056DE8F-F81D-C946-B439-5EBFBEF3D6BE}" srcOrd="0" destOrd="7" presId="urn:microsoft.com/office/officeart/2016/7/layout/BasicProcessNew"/>
    <dgm:cxn modelId="{9E6D4979-6B55-4E53-81AF-AF02D45304F8}" srcId="{DE32AE5B-7082-4326-AF31-41AEA4F20CAF}" destId="{1626E9EA-3B6D-4860-9B4F-67D907CC9F31}" srcOrd="0" destOrd="0" parTransId="{48671C1E-2808-48C2-9FFF-C717B92BCEAC}" sibTransId="{7CD7DCFE-674F-4FDC-AB90-EA5EBFF8F378}"/>
    <dgm:cxn modelId="{501B217B-A024-414F-8F8D-8DB52CA1C835}" srcId="{AD129B59-07DD-46D4-A524-C416D7510346}" destId="{72AD717F-6D19-478F-B8FC-074AE6C69E7C}" srcOrd="0" destOrd="0" parTransId="{DB895343-71CE-4994-9E65-95C5194F1CBB}" sibTransId="{5F1D9951-E1F6-41E9-8A84-F7D816F5CC58}"/>
    <dgm:cxn modelId="{190D8982-E71F-0947-B5CF-175E9A9A98CD}" type="presOf" srcId="{91C113BD-F5A6-4500-A65F-2BAA2BB69E09}" destId="{34564AC9-6E8A-A344-9487-137B6A9CCFB3}" srcOrd="0" destOrd="0" presId="urn:microsoft.com/office/officeart/2016/7/layout/BasicProcessNew"/>
    <dgm:cxn modelId="{66298585-546C-4732-AF70-25C633BD99A6}" srcId="{E432D68D-19BF-4FCB-91F1-CB710665ABFA}" destId="{AD129B59-07DD-46D4-A524-C416D7510346}" srcOrd="1" destOrd="0" parTransId="{B01AD75A-13BC-4674-9B74-492DB74F6272}" sibTransId="{DA86DFEB-E550-4AF2-8F2E-402072CF9213}"/>
    <dgm:cxn modelId="{C9AD348F-3951-B347-A786-E80829ADBBAA}" type="presOf" srcId="{E432D68D-19BF-4FCB-91F1-CB710665ABFA}" destId="{6A38225F-8BB5-A04C-ADCF-9419605CBFAB}" srcOrd="0" destOrd="0" presId="urn:microsoft.com/office/officeart/2016/7/layout/BasicProcessNew"/>
    <dgm:cxn modelId="{BF9FB697-E4AC-FE45-8015-3C00C3C378B7}" type="presOf" srcId="{192145AD-B662-4343-B828-401D07C10739}" destId="{2056DE8F-F81D-C946-B439-5EBFBEF3D6BE}" srcOrd="0" destOrd="8" presId="urn:microsoft.com/office/officeart/2016/7/layout/BasicProcessNew"/>
    <dgm:cxn modelId="{186624A6-6617-3A41-911F-9466B1E717C1}" type="presOf" srcId="{AD129B59-07DD-46D4-A524-C416D7510346}" destId="{9100C198-A872-9A4C-848D-6AE43D0F4199}" srcOrd="0" destOrd="0" presId="urn:microsoft.com/office/officeart/2016/7/layout/BasicProcessNew"/>
    <dgm:cxn modelId="{F6F92EB5-1CEF-4831-A752-4B961A43E7B3}" srcId="{DE32AE5B-7082-4326-AF31-41AEA4F20CAF}" destId="{F891C9C5-86B6-42E1-9562-21D4A476EE04}" srcOrd="1" destOrd="0" parTransId="{96B9BBC9-EE6F-4235-9124-E95A0166735E}" sibTransId="{73D3DC08-F488-4554-A1F6-382062F3A8CB}"/>
    <dgm:cxn modelId="{BEAB7ABD-6845-458B-A990-988797559582}" srcId="{E432D68D-19BF-4FCB-91F1-CB710665ABFA}" destId="{984FC2B6-331F-40D7-8ADD-D43EBE4917E4}" srcOrd="3" destOrd="0" parTransId="{E83AECCE-15F2-46C0-875A-5F06C2B98B61}" sibTransId="{02098DFE-AAFD-4999-936E-091B1D352355}"/>
    <dgm:cxn modelId="{C988B7C1-3148-EF4D-9B8D-F51F554D912D}" type="presOf" srcId="{DA86DFEB-E550-4AF2-8F2E-402072CF9213}" destId="{6BBE32BB-45EA-F945-B91A-7636FD52B499}" srcOrd="0" destOrd="0" presId="urn:microsoft.com/office/officeart/2016/7/layout/BasicProcessNew"/>
    <dgm:cxn modelId="{0B9357C7-9D14-449D-87A4-012F69D0C5D6}" srcId="{E432D68D-19BF-4FCB-91F1-CB710665ABFA}" destId="{78C4F326-5DCE-436D-9861-B1D71A71A6CE}" srcOrd="0" destOrd="0" parTransId="{479E607C-583D-45EF-82A3-002090C242AA}" sibTransId="{91C113BD-F5A6-4500-A65F-2BAA2BB69E09}"/>
    <dgm:cxn modelId="{5B37C4CB-5DE0-4FDC-B091-58C3ACC55426}" srcId="{DE32AE5B-7082-4326-AF31-41AEA4F20CAF}" destId="{4DAFC810-6737-4DD2-B86F-713F5BA8759E}" srcOrd="2" destOrd="0" parTransId="{A9AEE6F3-84B8-42A3-81EC-C5870C3452C0}" sibTransId="{1007976D-3D07-488A-B0C6-311C1D661D8F}"/>
    <dgm:cxn modelId="{F24E73CC-553C-8241-AD3D-DE4E561DC7B2}" type="presOf" srcId="{F70833C0-5761-4390-BCDA-CCCF14985EE5}" destId="{91BE2F53-2FBF-7E4C-AE48-25E60BD814BB}" srcOrd="0" destOrd="0" presId="urn:microsoft.com/office/officeart/2016/7/layout/BasicProcessNew"/>
    <dgm:cxn modelId="{91E556D2-6261-CC44-9F5A-10F21B232BBA}" type="presOf" srcId="{F891C9C5-86B6-42E1-9562-21D4A476EE04}" destId="{2056DE8F-F81D-C946-B439-5EBFBEF3D6BE}" srcOrd="0" destOrd="2" presId="urn:microsoft.com/office/officeart/2016/7/layout/BasicProcessNew"/>
    <dgm:cxn modelId="{408EADD7-68E7-4366-9CA4-9293EC1A9F49}" srcId="{E432D68D-19BF-4FCB-91F1-CB710665ABFA}" destId="{DE32AE5B-7082-4326-AF31-41AEA4F20CAF}" srcOrd="2" destOrd="0" parTransId="{08E5DA9E-BD86-42FA-863C-9EF9502C7CBA}" sibTransId="{F70833C0-5761-4390-BCDA-CCCF14985EE5}"/>
    <dgm:cxn modelId="{3A5D1216-BD7F-344A-B8E4-DDA2A37A4A34}" type="presParOf" srcId="{6A38225F-8BB5-A04C-ADCF-9419605CBFAB}" destId="{EA704818-F1A4-7D42-A69C-AD680BA39962}" srcOrd="0" destOrd="0" presId="urn:microsoft.com/office/officeart/2016/7/layout/BasicProcessNew"/>
    <dgm:cxn modelId="{DCEB0BCE-8472-B54A-BE57-8EDA5E90A818}" type="presParOf" srcId="{6A38225F-8BB5-A04C-ADCF-9419605CBFAB}" destId="{897BA275-F645-8141-A5EF-5ED30E8051E3}" srcOrd="1" destOrd="0" presId="urn:microsoft.com/office/officeart/2016/7/layout/BasicProcessNew"/>
    <dgm:cxn modelId="{3A058BC8-1866-C34D-89DA-225FF8D09858}" type="presParOf" srcId="{6A38225F-8BB5-A04C-ADCF-9419605CBFAB}" destId="{34564AC9-6E8A-A344-9487-137B6A9CCFB3}" srcOrd="2" destOrd="0" presId="urn:microsoft.com/office/officeart/2016/7/layout/BasicProcessNew"/>
    <dgm:cxn modelId="{B270A5C4-9200-214D-BD16-940B706B664E}" type="presParOf" srcId="{6A38225F-8BB5-A04C-ADCF-9419605CBFAB}" destId="{E71B38D2-02C8-F846-94AC-30DF82A48AA1}" srcOrd="3" destOrd="0" presId="urn:microsoft.com/office/officeart/2016/7/layout/BasicProcessNew"/>
    <dgm:cxn modelId="{CC91E375-10ED-3848-8647-1D3616F53D35}" type="presParOf" srcId="{6A38225F-8BB5-A04C-ADCF-9419605CBFAB}" destId="{9100C198-A872-9A4C-848D-6AE43D0F4199}" srcOrd="4" destOrd="0" presId="urn:microsoft.com/office/officeart/2016/7/layout/BasicProcessNew"/>
    <dgm:cxn modelId="{2C576F9B-EEE9-1440-AB46-EF6152DC9296}" type="presParOf" srcId="{6A38225F-8BB5-A04C-ADCF-9419605CBFAB}" destId="{53A60BAA-7EBC-FC40-A8C1-F2CA682B35DB}" srcOrd="5" destOrd="0" presId="urn:microsoft.com/office/officeart/2016/7/layout/BasicProcessNew"/>
    <dgm:cxn modelId="{89C2EB08-6D9D-654C-8538-C97D31AA3F62}" type="presParOf" srcId="{6A38225F-8BB5-A04C-ADCF-9419605CBFAB}" destId="{6BBE32BB-45EA-F945-B91A-7636FD52B499}" srcOrd="6" destOrd="0" presId="urn:microsoft.com/office/officeart/2016/7/layout/BasicProcessNew"/>
    <dgm:cxn modelId="{8766D98F-4CFD-9743-B98D-24BBB0EDE8D5}" type="presParOf" srcId="{6A38225F-8BB5-A04C-ADCF-9419605CBFAB}" destId="{8A05CEA3-EC21-7645-9148-93346C1E09FA}" srcOrd="7" destOrd="0" presId="urn:microsoft.com/office/officeart/2016/7/layout/BasicProcessNew"/>
    <dgm:cxn modelId="{48A4154D-AC65-8442-A8CF-898D55267B62}" type="presParOf" srcId="{6A38225F-8BB5-A04C-ADCF-9419605CBFAB}" destId="{2056DE8F-F81D-C946-B439-5EBFBEF3D6BE}" srcOrd="8" destOrd="0" presId="urn:microsoft.com/office/officeart/2016/7/layout/BasicProcessNew"/>
    <dgm:cxn modelId="{DBEA3E7A-9209-0B48-85BD-B6F7A2951ADB}" type="presParOf" srcId="{6A38225F-8BB5-A04C-ADCF-9419605CBFAB}" destId="{860DADED-C0D4-084F-82A6-38594ACC5936}" srcOrd="9" destOrd="0" presId="urn:microsoft.com/office/officeart/2016/7/layout/BasicProcessNew"/>
    <dgm:cxn modelId="{B195E5E6-E422-5B4C-8AF8-B7E0BEBD821F}" type="presParOf" srcId="{6A38225F-8BB5-A04C-ADCF-9419605CBFAB}" destId="{91BE2F53-2FBF-7E4C-AE48-25E60BD814BB}" srcOrd="10" destOrd="0" presId="urn:microsoft.com/office/officeart/2016/7/layout/BasicProcessNew"/>
    <dgm:cxn modelId="{354CE977-56CD-2844-BB2C-5FA64B7D6139}" type="presParOf" srcId="{6A38225F-8BB5-A04C-ADCF-9419605CBFAB}" destId="{F88AA45C-C556-7844-838A-8D99A52440DC}" srcOrd="11" destOrd="0" presId="urn:microsoft.com/office/officeart/2016/7/layout/BasicProcessNew"/>
    <dgm:cxn modelId="{C5B48F3D-BE4B-9949-AA44-2A3130AF4CA9}" type="presParOf" srcId="{6A38225F-8BB5-A04C-ADCF-9419605CBFAB}" destId="{DE094F8F-80FD-0A41-B9D0-06C13D00C7F0}" srcOrd="12"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7F758F-D4A5-4930-8010-768D2C56C3C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80175BF-A4D5-45FC-9E23-F6CF4F84027D}">
      <dgm:prSet/>
      <dgm:spPr/>
      <dgm:t>
        <a:bodyPr/>
        <a:lstStyle/>
        <a:p>
          <a:r>
            <a:rPr lang="en-US"/>
            <a:t>You still are protected even when you have a job</a:t>
          </a:r>
        </a:p>
      </dgm:t>
    </dgm:pt>
    <dgm:pt modelId="{10235DD4-7325-4DA2-9697-56E74D07F356}" type="parTrans" cxnId="{56A1C6E7-CD2D-4508-9CEE-1F4888C41D30}">
      <dgm:prSet/>
      <dgm:spPr/>
      <dgm:t>
        <a:bodyPr/>
        <a:lstStyle/>
        <a:p>
          <a:endParaRPr lang="en-US"/>
        </a:p>
      </dgm:t>
    </dgm:pt>
    <dgm:pt modelId="{F39345F8-B827-43B0-86DE-7F4FF71EBF10}" type="sibTrans" cxnId="{56A1C6E7-CD2D-4508-9CEE-1F4888C41D30}">
      <dgm:prSet/>
      <dgm:spPr/>
      <dgm:t>
        <a:bodyPr/>
        <a:lstStyle/>
        <a:p>
          <a:endParaRPr lang="en-US"/>
        </a:p>
      </dgm:t>
    </dgm:pt>
    <dgm:pt modelId="{926DB7FB-5DC2-4EA0-BADF-9579D0C15745}">
      <dgm:prSet/>
      <dgm:spPr/>
      <dgm:t>
        <a:bodyPr/>
        <a:lstStyle/>
        <a:p>
          <a:r>
            <a:rPr lang="en-US"/>
            <a:t>Like the Fair Chance Analysis for job seekers, but it must also look at your job performance. </a:t>
          </a:r>
        </a:p>
      </dgm:t>
    </dgm:pt>
    <dgm:pt modelId="{0799CF4B-A468-481B-803E-4D3529162E5A}" type="parTrans" cxnId="{49C4888C-A0D8-45A7-85CE-5B84301329A9}">
      <dgm:prSet/>
      <dgm:spPr/>
      <dgm:t>
        <a:bodyPr/>
        <a:lstStyle/>
        <a:p>
          <a:endParaRPr lang="en-US"/>
        </a:p>
      </dgm:t>
    </dgm:pt>
    <dgm:pt modelId="{1ACD71E0-BF4D-4894-A024-70C472F6DE3E}" type="sibTrans" cxnId="{49C4888C-A0D8-45A7-85CE-5B84301329A9}">
      <dgm:prSet/>
      <dgm:spPr/>
      <dgm:t>
        <a:bodyPr/>
        <a:lstStyle/>
        <a:p>
          <a:endParaRPr lang="en-US"/>
        </a:p>
      </dgm:t>
    </dgm:pt>
    <dgm:pt modelId="{359F6235-8F5F-4567-8008-418490AFC7B8}">
      <dgm:prSet/>
      <dgm:spPr/>
      <dgm:t>
        <a:bodyPr/>
        <a:lstStyle/>
        <a:p>
          <a:r>
            <a:rPr lang="en-US"/>
            <a:t>You can only be disciplined for your arrest/conviction, if they find a direct relationship or it causes an unreasonable risk</a:t>
          </a:r>
        </a:p>
      </dgm:t>
    </dgm:pt>
    <dgm:pt modelId="{F40B4944-B29B-4DD8-9865-25119691E046}" type="parTrans" cxnId="{8A0DB7C6-64B7-403D-852F-174686DCD274}">
      <dgm:prSet/>
      <dgm:spPr/>
      <dgm:t>
        <a:bodyPr/>
        <a:lstStyle/>
        <a:p>
          <a:endParaRPr lang="en-US"/>
        </a:p>
      </dgm:t>
    </dgm:pt>
    <dgm:pt modelId="{A681FBB3-82DE-491F-8381-A9D258F454F7}" type="sibTrans" cxnId="{8A0DB7C6-64B7-403D-852F-174686DCD274}">
      <dgm:prSet/>
      <dgm:spPr/>
      <dgm:t>
        <a:bodyPr/>
        <a:lstStyle/>
        <a:p>
          <a:endParaRPr lang="en-US"/>
        </a:p>
      </dgm:t>
    </dgm:pt>
    <dgm:pt modelId="{F8AE37A8-B74A-42C4-BBE7-61759EF8AF82}">
      <dgm:prSet/>
      <dgm:spPr/>
      <dgm:t>
        <a:bodyPr/>
        <a:lstStyle/>
        <a:p>
          <a:r>
            <a:rPr lang="en-US"/>
            <a:t>The employer may place you on leave for a reasonable time period (usually 5 business days) while they do an analysis. </a:t>
          </a:r>
        </a:p>
      </dgm:t>
    </dgm:pt>
    <dgm:pt modelId="{1246E39B-67D6-4CB9-A3AF-00A8A8BBA37E}" type="parTrans" cxnId="{8876B938-620E-4171-85FC-F38CCA21F433}">
      <dgm:prSet/>
      <dgm:spPr/>
      <dgm:t>
        <a:bodyPr/>
        <a:lstStyle/>
        <a:p>
          <a:endParaRPr lang="en-US"/>
        </a:p>
      </dgm:t>
    </dgm:pt>
    <dgm:pt modelId="{2BD04E80-36AA-4B3C-93A0-6DBF1B16764C}" type="sibTrans" cxnId="{8876B938-620E-4171-85FC-F38CCA21F433}">
      <dgm:prSet/>
      <dgm:spPr/>
      <dgm:t>
        <a:bodyPr/>
        <a:lstStyle/>
        <a:p>
          <a:endParaRPr lang="en-US"/>
        </a:p>
      </dgm:t>
    </dgm:pt>
    <dgm:pt modelId="{FBE67898-CF25-422D-9F75-64C1848CB98E}">
      <dgm:prSet/>
      <dgm:spPr/>
      <dgm:t>
        <a:bodyPr/>
        <a:lstStyle/>
        <a:p>
          <a:r>
            <a:rPr lang="en-US"/>
            <a:t>You have at least 5 days to respond to their request for information and their request must be in writing.</a:t>
          </a:r>
        </a:p>
      </dgm:t>
    </dgm:pt>
    <dgm:pt modelId="{2BF81744-CC7D-4DD1-91CD-E2D578E8BC5B}" type="parTrans" cxnId="{B53FB5B3-C3F5-4665-8A9B-7AB2F15BC1E7}">
      <dgm:prSet/>
      <dgm:spPr/>
      <dgm:t>
        <a:bodyPr/>
        <a:lstStyle/>
        <a:p>
          <a:endParaRPr lang="en-US"/>
        </a:p>
      </dgm:t>
    </dgm:pt>
    <dgm:pt modelId="{728A28E5-7C4B-46EB-8E0B-4959BB0DD234}" type="sibTrans" cxnId="{B53FB5B3-C3F5-4665-8A9B-7AB2F15BC1E7}">
      <dgm:prSet/>
      <dgm:spPr/>
      <dgm:t>
        <a:bodyPr/>
        <a:lstStyle/>
        <a:p>
          <a:endParaRPr lang="en-US"/>
        </a:p>
      </dgm:t>
    </dgm:pt>
    <dgm:pt modelId="{2C7D14C5-0790-584B-B3E1-F78D5AF78504}" type="pres">
      <dgm:prSet presAssocID="{B37F758F-D4A5-4930-8010-768D2C56C3C0}" presName="linear" presStyleCnt="0">
        <dgm:presLayoutVars>
          <dgm:animLvl val="lvl"/>
          <dgm:resizeHandles val="exact"/>
        </dgm:presLayoutVars>
      </dgm:prSet>
      <dgm:spPr/>
    </dgm:pt>
    <dgm:pt modelId="{16301E9B-76CA-DF4B-BCC0-31603F211300}" type="pres">
      <dgm:prSet presAssocID="{580175BF-A4D5-45FC-9E23-F6CF4F84027D}" presName="parentText" presStyleLbl="node1" presStyleIdx="0" presStyleCnt="5">
        <dgm:presLayoutVars>
          <dgm:chMax val="0"/>
          <dgm:bulletEnabled val="1"/>
        </dgm:presLayoutVars>
      </dgm:prSet>
      <dgm:spPr/>
    </dgm:pt>
    <dgm:pt modelId="{075D6CB7-43DA-C840-8889-D431C73538E1}" type="pres">
      <dgm:prSet presAssocID="{F39345F8-B827-43B0-86DE-7F4FF71EBF10}" presName="spacer" presStyleCnt="0"/>
      <dgm:spPr/>
    </dgm:pt>
    <dgm:pt modelId="{A0B428E5-4CA6-4741-833C-C46238D5651F}" type="pres">
      <dgm:prSet presAssocID="{926DB7FB-5DC2-4EA0-BADF-9579D0C15745}" presName="parentText" presStyleLbl="node1" presStyleIdx="1" presStyleCnt="5">
        <dgm:presLayoutVars>
          <dgm:chMax val="0"/>
          <dgm:bulletEnabled val="1"/>
        </dgm:presLayoutVars>
      </dgm:prSet>
      <dgm:spPr/>
    </dgm:pt>
    <dgm:pt modelId="{601117DC-F6C8-3348-8F15-A9ADB8D7665D}" type="pres">
      <dgm:prSet presAssocID="{1ACD71E0-BF4D-4894-A024-70C472F6DE3E}" presName="spacer" presStyleCnt="0"/>
      <dgm:spPr/>
    </dgm:pt>
    <dgm:pt modelId="{48478CBC-A9F4-5449-AFB6-A26E0A3C0A57}" type="pres">
      <dgm:prSet presAssocID="{359F6235-8F5F-4567-8008-418490AFC7B8}" presName="parentText" presStyleLbl="node1" presStyleIdx="2" presStyleCnt="5">
        <dgm:presLayoutVars>
          <dgm:chMax val="0"/>
          <dgm:bulletEnabled val="1"/>
        </dgm:presLayoutVars>
      </dgm:prSet>
      <dgm:spPr/>
    </dgm:pt>
    <dgm:pt modelId="{33AB9142-EF6A-7141-BF2A-D4FFA8C3BAD2}" type="pres">
      <dgm:prSet presAssocID="{A681FBB3-82DE-491F-8381-A9D258F454F7}" presName="spacer" presStyleCnt="0"/>
      <dgm:spPr/>
    </dgm:pt>
    <dgm:pt modelId="{76F507C5-9A74-734F-BDBE-EFFDF05C6520}" type="pres">
      <dgm:prSet presAssocID="{F8AE37A8-B74A-42C4-BBE7-61759EF8AF82}" presName="parentText" presStyleLbl="node1" presStyleIdx="3" presStyleCnt="5">
        <dgm:presLayoutVars>
          <dgm:chMax val="0"/>
          <dgm:bulletEnabled val="1"/>
        </dgm:presLayoutVars>
      </dgm:prSet>
      <dgm:spPr/>
    </dgm:pt>
    <dgm:pt modelId="{33928BDF-22D9-B442-A044-4411B83D926C}" type="pres">
      <dgm:prSet presAssocID="{2BD04E80-36AA-4B3C-93A0-6DBF1B16764C}" presName="spacer" presStyleCnt="0"/>
      <dgm:spPr/>
    </dgm:pt>
    <dgm:pt modelId="{CBFF95B0-512F-EC47-B130-194E015C5C6F}" type="pres">
      <dgm:prSet presAssocID="{FBE67898-CF25-422D-9F75-64C1848CB98E}" presName="parentText" presStyleLbl="node1" presStyleIdx="4" presStyleCnt="5">
        <dgm:presLayoutVars>
          <dgm:chMax val="0"/>
          <dgm:bulletEnabled val="1"/>
        </dgm:presLayoutVars>
      </dgm:prSet>
      <dgm:spPr/>
    </dgm:pt>
  </dgm:ptLst>
  <dgm:cxnLst>
    <dgm:cxn modelId="{67408E2E-3EB3-1349-BF7D-A758AADEF8B4}" type="presOf" srcId="{359F6235-8F5F-4567-8008-418490AFC7B8}" destId="{48478CBC-A9F4-5449-AFB6-A26E0A3C0A57}" srcOrd="0" destOrd="0" presId="urn:microsoft.com/office/officeart/2005/8/layout/vList2"/>
    <dgm:cxn modelId="{8876B938-620E-4171-85FC-F38CCA21F433}" srcId="{B37F758F-D4A5-4930-8010-768D2C56C3C0}" destId="{F8AE37A8-B74A-42C4-BBE7-61759EF8AF82}" srcOrd="3" destOrd="0" parTransId="{1246E39B-67D6-4CB9-A3AF-00A8A8BBA37E}" sibTransId="{2BD04E80-36AA-4B3C-93A0-6DBF1B16764C}"/>
    <dgm:cxn modelId="{49C4888C-A0D8-45A7-85CE-5B84301329A9}" srcId="{B37F758F-D4A5-4930-8010-768D2C56C3C0}" destId="{926DB7FB-5DC2-4EA0-BADF-9579D0C15745}" srcOrd="1" destOrd="0" parTransId="{0799CF4B-A468-481B-803E-4D3529162E5A}" sibTransId="{1ACD71E0-BF4D-4894-A024-70C472F6DE3E}"/>
    <dgm:cxn modelId="{942D699C-7987-B147-A8E6-DC9A8B24919E}" type="presOf" srcId="{B37F758F-D4A5-4930-8010-768D2C56C3C0}" destId="{2C7D14C5-0790-584B-B3E1-F78D5AF78504}" srcOrd="0" destOrd="0" presId="urn:microsoft.com/office/officeart/2005/8/layout/vList2"/>
    <dgm:cxn modelId="{CA674CA0-57B2-0B4A-8F01-B9F94AF669A4}" type="presOf" srcId="{926DB7FB-5DC2-4EA0-BADF-9579D0C15745}" destId="{A0B428E5-4CA6-4741-833C-C46238D5651F}" srcOrd="0" destOrd="0" presId="urn:microsoft.com/office/officeart/2005/8/layout/vList2"/>
    <dgm:cxn modelId="{1E5C19A3-10C1-D84A-972C-E6F94E466689}" type="presOf" srcId="{F8AE37A8-B74A-42C4-BBE7-61759EF8AF82}" destId="{76F507C5-9A74-734F-BDBE-EFFDF05C6520}" srcOrd="0" destOrd="0" presId="urn:microsoft.com/office/officeart/2005/8/layout/vList2"/>
    <dgm:cxn modelId="{B53FB5B3-C3F5-4665-8A9B-7AB2F15BC1E7}" srcId="{B37F758F-D4A5-4930-8010-768D2C56C3C0}" destId="{FBE67898-CF25-422D-9F75-64C1848CB98E}" srcOrd="4" destOrd="0" parTransId="{2BF81744-CC7D-4DD1-91CD-E2D578E8BC5B}" sibTransId="{728A28E5-7C4B-46EB-8E0B-4959BB0DD234}"/>
    <dgm:cxn modelId="{8A0DB7C6-64B7-403D-852F-174686DCD274}" srcId="{B37F758F-D4A5-4930-8010-768D2C56C3C0}" destId="{359F6235-8F5F-4567-8008-418490AFC7B8}" srcOrd="2" destOrd="0" parTransId="{F40B4944-B29B-4DD8-9865-25119691E046}" sibTransId="{A681FBB3-82DE-491F-8381-A9D258F454F7}"/>
    <dgm:cxn modelId="{4F9927D5-881A-194A-87EE-960C1168B396}" type="presOf" srcId="{FBE67898-CF25-422D-9F75-64C1848CB98E}" destId="{CBFF95B0-512F-EC47-B130-194E015C5C6F}" srcOrd="0" destOrd="0" presId="urn:microsoft.com/office/officeart/2005/8/layout/vList2"/>
    <dgm:cxn modelId="{56A1C6E7-CD2D-4508-9CEE-1F4888C41D30}" srcId="{B37F758F-D4A5-4930-8010-768D2C56C3C0}" destId="{580175BF-A4D5-45FC-9E23-F6CF4F84027D}" srcOrd="0" destOrd="0" parTransId="{10235DD4-7325-4DA2-9697-56E74D07F356}" sibTransId="{F39345F8-B827-43B0-86DE-7F4FF71EBF10}"/>
    <dgm:cxn modelId="{7BD753F0-64A4-7F43-A2B8-7B8902CFDB58}" type="presOf" srcId="{580175BF-A4D5-45FC-9E23-F6CF4F84027D}" destId="{16301E9B-76CA-DF4B-BCC0-31603F211300}" srcOrd="0" destOrd="0" presId="urn:microsoft.com/office/officeart/2005/8/layout/vList2"/>
    <dgm:cxn modelId="{1ED93352-5123-2F47-A3B3-91885EF17461}" type="presParOf" srcId="{2C7D14C5-0790-584B-B3E1-F78D5AF78504}" destId="{16301E9B-76CA-DF4B-BCC0-31603F211300}" srcOrd="0" destOrd="0" presId="urn:microsoft.com/office/officeart/2005/8/layout/vList2"/>
    <dgm:cxn modelId="{C9F5D63F-AF47-D74F-8652-34107EE71904}" type="presParOf" srcId="{2C7D14C5-0790-584B-B3E1-F78D5AF78504}" destId="{075D6CB7-43DA-C840-8889-D431C73538E1}" srcOrd="1" destOrd="0" presId="urn:microsoft.com/office/officeart/2005/8/layout/vList2"/>
    <dgm:cxn modelId="{E3EE55C8-CBF0-F74B-9344-FD2026A8A5F6}" type="presParOf" srcId="{2C7D14C5-0790-584B-B3E1-F78D5AF78504}" destId="{A0B428E5-4CA6-4741-833C-C46238D5651F}" srcOrd="2" destOrd="0" presId="urn:microsoft.com/office/officeart/2005/8/layout/vList2"/>
    <dgm:cxn modelId="{EA11377E-78E2-BA4C-8929-7EFD3A4DE901}" type="presParOf" srcId="{2C7D14C5-0790-584B-B3E1-F78D5AF78504}" destId="{601117DC-F6C8-3348-8F15-A9ADB8D7665D}" srcOrd="3" destOrd="0" presId="urn:microsoft.com/office/officeart/2005/8/layout/vList2"/>
    <dgm:cxn modelId="{C2AC9593-CEBC-5D4F-BDD3-647559CF5CDE}" type="presParOf" srcId="{2C7D14C5-0790-584B-B3E1-F78D5AF78504}" destId="{48478CBC-A9F4-5449-AFB6-A26E0A3C0A57}" srcOrd="4" destOrd="0" presId="urn:microsoft.com/office/officeart/2005/8/layout/vList2"/>
    <dgm:cxn modelId="{F10C11F3-7F8B-334D-894B-DC634A629CCB}" type="presParOf" srcId="{2C7D14C5-0790-584B-B3E1-F78D5AF78504}" destId="{33AB9142-EF6A-7141-BF2A-D4FFA8C3BAD2}" srcOrd="5" destOrd="0" presId="urn:microsoft.com/office/officeart/2005/8/layout/vList2"/>
    <dgm:cxn modelId="{6F446998-F279-4E46-9AD1-8020CF09DB6D}" type="presParOf" srcId="{2C7D14C5-0790-584B-B3E1-F78D5AF78504}" destId="{76F507C5-9A74-734F-BDBE-EFFDF05C6520}" srcOrd="6" destOrd="0" presId="urn:microsoft.com/office/officeart/2005/8/layout/vList2"/>
    <dgm:cxn modelId="{D424B2DE-E9FC-BD4F-8278-9EEC82702EEB}" type="presParOf" srcId="{2C7D14C5-0790-584B-B3E1-F78D5AF78504}" destId="{33928BDF-22D9-B442-A044-4411B83D926C}" srcOrd="7" destOrd="0" presId="urn:microsoft.com/office/officeart/2005/8/layout/vList2"/>
    <dgm:cxn modelId="{7969A26B-3B72-5C4E-AA44-5A49DBE5BA9C}" type="presParOf" srcId="{2C7D14C5-0790-584B-B3E1-F78D5AF78504}" destId="{CBFF95B0-512F-EC47-B130-194E015C5C6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CC1F9C-5890-4D1D-8DB8-18492050C8F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DA01D00E-AC2F-4F97-85C0-B9C3CCE7AE99}">
      <dgm:prSet/>
      <dgm:spPr/>
      <dgm:t>
        <a:bodyPr/>
        <a:lstStyle/>
        <a:p>
          <a:r>
            <a:rPr lang="en-US"/>
            <a:t>Police Officers, Peace Officers, and Civilian Law Enforcement</a:t>
          </a:r>
        </a:p>
      </dgm:t>
    </dgm:pt>
    <dgm:pt modelId="{B690E88A-154C-455A-91A7-FBE10B221ADD}" type="parTrans" cxnId="{AFEC8D4A-72E9-41B8-9F43-4145C2DB572F}">
      <dgm:prSet/>
      <dgm:spPr/>
      <dgm:t>
        <a:bodyPr/>
        <a:lstStyle/>
        <a:p>
          <a:endParaRPr lang="en-US"/>
        </a:p>
      </dgm:t>
    </dgm:pt>
    <dgm:pt modelId="{3885AD52-F6F2-4DEA-B341-85796A319E50}" type="sibTrans" cxnId="{AFEC8D4A-72E9-41B8-9F43-4145C2DB572F}">
      <dgm:prSet/>
      <dgm:spPr/>
      <dgm:t>
        <a:bodyPr/>
        <a:lstStyle/>
        <a:p>
          <a:endParaRPr lang="en-US"/>
        </a:p>
      </dgm:t>
    </dgm:pt>
    <dgm:pt modelId="{F5F96256-E5A6-4B83-8E91-9100DA4307F4}">
      <dgm:prSet/>
      <dgm:spPr/>
      <dgm:t>
        <a:bodyPr/>
        <a:lstStyle/>
        <a:p>
          <a:r>
            <a:rPr lang="en-US"/>
            <a:t>If you are working in a civilian position at a law enforcement agency, ACDs can’t be used against you</a:t>
          </a:r>
        </a:p>
      </dgm:t>
    </dgm:pt>
    <dgm:pt modelId="{FA0899AA-27BA-44B8-BDF4-73E984E34BAB}" type="parTrans" cxnId="{304B3FD0-100F-4952-B5EE-7AD510F4730C}">
      <dgm:prSet/>
      <dgm:spPr/>
      <dgm:t>
        <a:bodyPr/>
        <a:lstStyle/>
        <a:p>
          <a:endParaRPr lang="en-US"/>
        </a:p>
      </dgm:t>
    </dgm:pt>
    <dgm:pt modelId="{84E0E395-6018-476B-B68F-EDC3351983DC}" type="sibTrans" cxnId="{304B3FD0-100F-4952-B5EE-7AD510F4730C}">
      <dgm:prSet/>
      <dgm:spPr/>
      <dgm:t>
        <a:bodyPr/>
        <a:lstStyle/>
        <a:p>
          <a:endParaRPr lang="en-US"/>
        </a:p>
      </dgm:t>
    </dgm:pt>
    <dgm:pt modelId="{81A95D66-FBFE-4C41-8E17-6160B499BA89}">
      <dgm:prSet/>
      <dgm:spPr/>
      <dgm:t>
        <a:bodyPr/>
        <a:lstStyle/>
        <a:p>
          <a:r>
            <a:rPr lang="en-US"/>
            <a:t>Certain Financial jobs</a:t>
          </a:r>
        </a:p>
      </dgm:t>
    </dgm:pt>
    <dgm:pt modelId="{B6FBA32B-D7D3-46DE-BE1D-13B5F1759384}" type="parTrans" cxnId="{7F636C79-4CC5-4215-9540-0EA66F822B8E}">
      <dgm:prSet/>
      <dgm:spPr/>
      <dgm:t>
        <a:bodyPr/>
        <a:lstStyle/>
        <a:p>
          <a:endParaRPr lang="en-US"/>
        </a:p>
      </dgm:t>
    </dgm:pt>
    <dgm:pt modelId="{76EAA36A-C627-47DF-B87E-204B0D82FBA4}" type="sibTrans" cxnId="{7F636C79-4CC5-4215-9540-0EA66F822B8E}">
      <dgm:prSet/>
      <dgm:spPr/>
      <dgm:t>
        <a:bodyPr/>
        <a:lstStyle/>
        <a:p>
          <a:endParaRPr lang="en-US"/>
        </a:p>
      </dgm:t>
    </dgm:pt>
    <dgm:pt modelId="{6EB5932D-7BDA-493E-9FE7-3F40C9E422B3}">
      <dgm:prSet/>
      <dgm:spPr/>
      <dgm:t>
        <a:bodyPr/>
        <a:lstStyle/>
        <a:p>
          <a:r>
            <a:rPr lang="en-US"/>
            <a:t>Criminal Background Checks Required by Law</a:t>
          </a:r>
        </a:p>
      </dgm:t>
    </dgm:pt>
    <dgm:pt modelId="{5D1780EE-B29F-4368-8427-85C5ED058618}" type="parTrans" cxnId="{1C8589FD-BBFD-40A6-87C5-A2AB340BE20E}">
      <dgm:prSet/>
      <dgm:spPr/>
      <dgm:t>
        <a:bodyPr/>
        <a:lstStyle/>
        <a:p>
          <a:endParaRPr lang="en-US"/>
        </a:p>
      </dgm:t>
    </dgm:pt>
    <dgm:pt modelId="{6A5BB237-6CCF-4E3E-A0AB-5A2CF967B442}" type="sibTrans" cxnId="{1C8589FD-BBFD-40A6-87C5-A2AB340BE20E}">
      <dgm:prSet/>
      <dgm:spPr/>
      <dgm:t>
        <a:bodyPr/>
        <a:lstStyle/>
        <a:p>
          <a:endParaRPr lang="en-US"/>
        </a:p>
      </dgm:t>
    </dgm:pt>
    <dgm:pt modelId="{0A9392C2-AAD4-4B35-A8B6-09630F10FFC0}">
      <dgm:prSet/>
      <dgm:spPr/>
      <dgm:t>
        <a:bodyPr/>
        <a:lstStyle/>
        <a:p>
          <a:r>
            <a:rPr lang="en-US"/>
            <a:t>Laws the Exclude Particular Convictions</a:t>
          </a:r>
        </a:p>
      </dgm:t>
    </dgm:pt>
    <dgm:pt modelId="{66B58E3D-D202-4D90-81ED-CB6A3FB49845}" type="parTrans" cxnId="{8EE4D93B-037C-443F-817B-935506273CCA}">
      <dgm:prSet/>
      <dgm:spPr/>
      <dgm:t>
        <a:bodyPr/>
        <a:lstStyle/>
        <a:p>
          <a:endParaRPr lang="en-US"/>
        </a:p>
      </dgm:t>
    </dgm:pt>
    <dgm:pt modelId="{90945913-EACC-49CF-9EC4-07927C6A0A7E}" type="sibTrans" cxnId="{8EE4D93B-037C-443F-817B-935506273CCA}">
      <dgm:prSet/>
      <dgm:spPr/>
      <dgm:t>
        <a:bodyPr/>
        <a:lstStyle/>
        <a:p>
          <a:endParaRPr lang="en-US"/>
        </a:p>
      </dgm:t>
    </dgm:pt>
    <dgm:pt modelId="{1408F48A-0F3A-43D6-AF15-D9BEE2190681}">
      <dgm:prSet/>
      <dgm:spPr/>
      <dgm:t>
        <a:bodyPr/>
        <a:lstStyle/>
        <a:p>
          <a:r>
            <a:rPr lang="en-US"/>
            <a:t>May not ask about other convictions until a conditional offer is made</a:t>
          </a:r>
        </a:p>
      </dgm:t>
    </dgm:pt>
    <dgm:pt modelId="{FFE18A97-1C98-49D4-BFA3-6BB2C85C4DA5}" type="parTrans" cxnId="{DA2E8270-C161-4F8F-B1C2-12BF4C51011D}">
      <dgm:prSet/>
      <dgm:spPr/>
      <dgm:t>
        <a:bodyPr/>
        <a:lstStyle/>
        <a:p>
          <a:endParaRPr lang="en-US"/>
        </a:p>
      </dgm:t>
    </dgm:pt>
    <dgm:pt modelId="{2E0CC645-6DC7-4A1F-B368-9680BB90F6EE}" type="sibTrans" cxnId="{DA2E8270-C161-4F8F-B1C2-12BF4C51011D}">
      <dgm:prSet/>
      <dgm:spPr/>
      <dgm:t>
        <a:bodyPr/>
        <a:lstStyle/>
        <a:p>
          <a:endParaRPr lang="en-US"/>
        </a:p>
      </dgm:t>
    </dgm:pt>
    <dgm:pt modelId="{C8BE67B9-3D99-48F3-AA7C-5E157EAABB81}">
      <dgm:prSet/>
      <dgm:spPr/>
      <dgm:t>
        <a:bodyPr/>
        <a:lstStyle/>
        <a:p>
          <a:r>
            <a:rPr lang="en-US"/>
            <a:t>Certain City Government Jobs</a:t>
          </a:r>
        </a:p>
      </dgm:t>
    </dgm:pt>
    <dgm:pt modelId="{4D9AC18B-4B7F-47BC-9C1E-6EC19E304534}" type="parTrans" cxnId="{BD5EB3A2-E11C-488D-8B4D-95A72E975BEC}">
      <dgm:prSet/>
      <dgm:spPr/>
      <dgm:t>
        <a:bodyPr/>
        <a:lstStyle/>
        <a:p>
          <a:endParaRPr lang="en-US"/>
        </a:p>
      </dgm:t>
    </dgm:pt>
    <dgm:pt modelId="{4B64727F-F472-45AF-AE20-2DAD0117DEF0}" type="sibTrans" cxnId="{BD5EB3A2-E11C-488D-8B4D-95A72E975BEC}">
      <dgm:prSet/>
      <dgm:spPr/>
      <dgm:t>
        <a:bodyPr/>
        <a:lstStyle/>
        <a:p>
          <a:endParaRPr lang="en-US"/>
        </a:p>
      </dgm:t>
    </dgm:pt>
    <dgm:pt modelId="{7FB73D8A-252F-4172-842C-350FE36A1250}">
      <dgm:prSet/>
      <dgm:spPr/>
      <dgm:t>
        <a:bodyPr/>
        <a:lstStyle/>
        <a:p>
          <a:r>
            <a:rPr lang="en-US"/>
            <a:t>Still Cannot mention background checks in job postings or ads</a:t>
          </a:r>
        </a:p>
      </dgm:t>
    </dgm:pt>
    <dgm:pt modelId="{5587759D-557B-4F0B-8FEE-5D1C84D974CF}" type="parTrans" cxnId="{A92FE03B-7998-44D8-86AD-E25A733B973F}">
      <dgm:prSet/>
      <dgm:spPr/>
      <dgm:t>
        <a:bodyPr/>
        <a:lstStyle/>
        <a:p>
          <a:endParaRPr lang="en-US"/>
        </a:p>
      </dgm:t>
    </dgm:pt>
    <dgm:pt modelId="{ED3B79D6-004F-416F-AF21-2E92AFABD43F}" type="sibTrans" cxnId="{A92FE03B-7998-44D8-86AD-E25A733B973F}">
      <dgm:prSet/>
      <dgm:spPr/>
      <dgm:t>
        <a:bodyPr/>
        <a:lstStyle/>
        <a:p>
          <a:endParaRPr lang="en-US"/>
        </a:p>
      </dgm:t>
    </dgm:pt>
    <dgm:pt modelId="{71C7ECF9-509E-504C-9DF6-BDB38D969F53}" type="pres">
      <dgm:prSet presAssocID="{33CC1F9C-5890-4D1D-8DB8-18492050C8FD}" presName="diagram" presStyleCnt="0">
        <dgm:presLayoutVars>
          <dgm:dir/>
          <dgm:resizeHandles val="exact"/>
        </dgm:presLayoutVars>
      </dgm:prSet>
      <dgm:spPr/>
    </dgm:pt>
    <dgm:pt modelId="{2DA57509-ACEC-A943-955E-24047A78808C}" type="pres">
      <dgm:prSet presAssocID="{DA01D00E-AC2F-4F97-85C0-B9C3CCE7AE99}" presName="node" presStyleLbl="node1" presStyleIdx="0" presStyleCnt="6">
        <dgm:presLayoutVars>
          <dgm:bulletEnabled val="1"/>
        </dgm:presLayoutVars>
      </dgm:prSet>
      <dgm:spPr/>
    </dgm:pt>
    <dgm:pt modelId="{8A58379E-F670-7343-9289-0E1B2708BB8D}" type="pres">
      <dgm:prSet presAssocID="{3885AD52-F6F2-4DEA-B341-85796A319E50}" presName="sibTrans" presStyleCnt="0"/>
      <dgm:spPr/>
    </dgm:pt>
    <dgm:pt modelId="{78A61045-1BD6-6947-9514-07BAEBE3B219}" type="pres">
      <dgm:prSet presAssocID="{81A95D66-FBFE-4C41-8E17-6160B499BA89}" presName="node" presStyleLbl="node1" presStyleIdx="1" presStyleCnt="6">
        <dgm:presLayoutVars>
          <dgm:bulletEnabled val="1"/>
        </dgm:presLayoutVars>
      </dgm:prSet>
      <dgm:spPr/>
    </dgm:pt>
    <dgm:pt modelId="{E46938E4-726C-184E-80CB-FC196DD8EA3B}" type="pres">
      <dgm:prSet presAssocID="{76EAA36A-C627-47DF-B87E-204B0D82FBA4}" presName="sibTrans" presStyleCnt="0"/>
      <dgm:spPr/>
    </dgm:pt>
    <dgm:pt modelId="{918CF01F-58DB-344C-A065-C17D60356AD7}" type="pres">
      <dgm:prSet presAssocID="{6EB5932D-7BDA-493E-9FE7-3F40C9E422B3}" presName="node" presStyleLbl="node1" presStyleIdx="2" presStyleCnt="6">
        <dgm:presLayoutVars>
          <dgm:bulletEnabled val="1"/>
        </dgm:presLayoutVars>
      </dgm:prSet>
      <dgm:spPr/>
    </dgm:pt>
    <dgm:pt modelId="{2468602C-11EE-AB46-82C9-BBF490B9971C}" type="pres">
      <dgm:prSet presAssocID="{6A5BB237-6CCF-4E3E-A0AB-5A2CF967B442}" presName="sibTrans" presStyleCnt="0"/>
      <dgm:spPr/>
    </dgm:pt>
    <dgm:pt modelId="{C7673299-EE81-3443-936D-CD3C18049B38}" type="pres">
      <dgm:prSet presAssocID="{0A9392C2-AAD4-4B35-A8B6-09630F10FFC0}" presName="node" presStyleLbl="node1" presStyleIdx="3" presStyleCnt="6">
        <dgm:presLayoutVars>
          <dgm:bulletEnabled val="1"/>
        </dgm:presLayoutVars>
      </dgm:prSet>
      <dgm:spPr/>
    </dgm:pt>
    <dgm:pt modelId="{E528B0F2-06F8-0140-9391-34CA5BBB21E6}" type="pres">
      <dgm:prSet presAssocID="{90945913-EACC-49CF-9EC4-07927C6A0A7E}" presName="sibTrans" presStyleCnt="0"/>
      <dgm:spPr/>
    </dgm:pt>
    <dgm:pt modelId="{F5D47E3C-CC02-664E-96DD-D9F93A85E4F2}" type="pres">
      <dgm:prSet presAssocID="{C8BE67B9-3D99-48F3-AA7C-5E157EAABB81}" presName="node" presStyleLbl="node1" presStyleIdx="4" presStyleCnt="6">
        <dgm:presLayoutVars>
          <dgm:bulletEnabled val="1"/>
        </dgm:presLayoutVars>
      </dgm:prSet>
      <dgm:spPr/>
    </dgm:pt>
    <dgm:pt modelId="{E7BDF014-24EE-AD43-875F-209A67543923}" type="pres">
      <dgm:prSet presAssocID="{4B64727F-F472-45AF-AE20-2DAD0117DEF0}" presName="sibTrans" presStyleCnt="0"/>
      <dgm:spPr/>
    </dgm:pt>
    <dgm:pt modelId="{7B0CF37C-670D-0343-A8D7-38C49F493A48}" type="pres">
      <dgm:prSet presAssocID="{7FB73D8A-252F-4172-842C-350FE36A1250}" presName="node" presStyleLbl="node1" presStyleIdx="5" presStyleCnt="6">
        <dgm:presLayoutVars>
          <dgm:bulletEnabled val="1"/>
        </dgm:presLayoutVars>
      </dgm:prSet>
      <dgm:spPr/>
    </dgm:pt>
  </dgm:ptLst>
  <dgm:cxnLst>
    <dgm:cxn modelId="{7540F606-5611-D84A-8C29-A21528EE7B74}" type="presOf" srcId="{33CC1F9C-5890-4D1D-8DB8-18492050C8FD}" destId="{71C7ECF9-509E-504C-9DF6-BDB38D969F53}" srcOrd="0" destOrd="0" presId="urn:microsoft.com/office/officeart/2005/8/layout/default"/>
    <dgm:cxn modelId="{F300D90C-CED1-A344-AFF5-975BB179281A}" type="presOf" srcId="{0A9392C2-AAD4-4B35-A8B6-09630F10FFC0}" destId="{C7673299-EE81-3443-936D-CD3C18049B38}" srcOrd="0" destOrd="0" presId="urn:microsoft.com/office/officeart/2005/8/layout/default"/>
    <dgm:cxn modelId="{8EE4D93B-037C-443F-817B-935506273CCA}" srcId="{33CC1F9C-5890-4D1D-8DB8-18492050C8FD}" destId="{0A9392C2-AAD4-4B35-A8B6-09630F10FFC0}" srcOrd="3" destOrd="0" parTransId="{66B58E3D-D202-4D90-81ED-CB6A3FB49845}" sibTransId="{90945913-EACC-49CF-9EC4-07927C6A0A7E}"/>
    <dgm:cxn modelId="{A92FE03B-7998-44D8-86AD-E25A733B973F}" srcId="{33CC1F9C-5890-4D1D-8DB8-18492050C8FD}" destId="{7FB73D8A-252F-4172-842C-350FE36A1250}" srcOrd="5" destOrd="0" parTransId="{5587759D-557B-4F0B-8FEE-5D1C84D974CF}" sibTransId="{ED3B79D6-004F-416F-AF21-2E92AFABD43F}"/>
    <dgm:cxn modelId="{2467CF44-46F7-FE4D-99E9-7538CAA61526}" type="presOf" srcId="{6EB5932D-7BDA-493E-9FE7-3F40C9E422B3}" destId="{918CF01F-58DB-344C-A065-C17D60356AD7}" srcOrd="0" destOrd="0" presId="urn:microsoft.com/office/officeart/2005/8/layout/default"/>
    <dgm:cxn modelId="{AFEC8D4A-72E9-41B8-9F43-4145C2DB572F}" srcId="{33CC1F9C-5890-4D1D-8DB8-18492050C8FD}" destId="{DA01D00E-AC2F-4F97-85C0-B9C3CCE7AE99}" srcOrd="0" destOrd="0" parTransId="{B690E88A-154C-455A-91A7-FBE10B221ADD}" sibTransId="{3885AD52-F6F2-4DEA-B341-85796A319E50}"/>
    <dgm:cxn modelId="{2A674E6E-A8C8-B54C-A60C-18698A9C4AF7}" type="presOf" srcId="{DA01D00E-AC2F-4F97-85C0-B9C3CCE7AE99}" destId="{2DA57509-ACEC-A943-955E-24047A78808C}" srcOrd="0" destOrd="0" presId="urn:microsoft.com/office/officeart/2005/8/layout/default"/>
    <dgm:cxn modelId="{DA2E8270-C161-4F8F-B1C2-12BF4C51011D}" srcId="{0A9392C2-AAD4-4B35-A8B6-09630F10FFC0}" destId="{1408F48A-0F3A-43D6-AF15-D9BEE2190681}" srcOrd="0" destOrd="0" parTransId="{FFE18A97-1C98-49D4-BFA3-6BB2C85C4DA5}" sibTransId="{2E0CC645-6DC7-4A1F-B368-9680BB90F6EE}"/>
    <dgm:cxn modelId="{032D9358-BE04-A14F-B785-2399FC2D9C32}" type="presOf" srcId="{C8BE67B9-3D99-48F3-AA7C-5E157EAABB81}" destId="{F5D47E3C-CC02-664E-96DD-D9F93A85E4F2}" srcOrd="0" destOrd="0" presId="urn:microsoft.com/office/officeart/2005/8/layout/default"/>
    <dgm:cxn modelId="{7F636C79-4CC5-4215-9540-0EA66F822B8E}" srcId="{33CC1F9C-5890-4D1D-8DB8-18492050C8FD}" destId="{81A95D66-FBFE-4C41-8E17-6160B499BA89}" srcOrd="1" destOrd="0" parTransId="{B6FBA32B-D7D3-46DE-BE1D-13B5F1759384}" sibTransId="{76EAA36A-C627-47DF-B87E-204B0D82FBA4}"/>
    <dgm:cxn modelId="{D19A3C7A-CDC1-B846-A7FF-AE81A46E92DF}" type="presOf" srcId="{7FB73D8A-252F-4172-842C-350FE36A1250}" destId="{7B0CF37C-670D-0343-A8D7-38C49F493A48}" srcOrd="0" destOrd="0" presId="urn:microsoft.com/office/officeart/2005/8/layout/default"/>
    <dgm:cxn modelId="{954DCC86-2076-A245-BCF9-64CE7F42D73B}" type="presOf" srcId="{1408F48A-0F3A-43D6-AF15-D9BEE2190681}" destId="{C7673299-EE81-3443-936D-CD3C18049B38}" srcOrd="0" destOrd="1" presId="urn:microsoft.com/office/officeart/2005/8/layout/default"/>
    <dgm:cxn modelId="{BF1E54A2-3A34-B845-8FE8-C5E22EB794CE}" type="presOf" srcId="{F5F96256-E5A6-4B83-8E91-9100DA4307F4}" destId="{2DA57509-ACEC-A943-955E-24047A78808C}" srcOrd="0" destOrd="1" presId="urn:microsoft.com/office/officeart/2005/8/layout/default"/>
    <dgm:cxn modelId="{BD5EB3A2-E11C-488D-8B4D-95A72E975BEC}" srcId="{33CC1F9C-5890-4D1D-8DB8-18492050C8FD}" destId="{C8BE67B9-3D99-48F3-AA7C-5E157EAABB81}" srcOrd="4" destOrd="0" parTransId="{4D9AC18B-4B7F-47BC-9C1E-6EC19E304534}" sibTransId="{4B64727F-F472-45AF-AE20-2DAD0117DEF0}"/>
    <dgm:cxn modelId="{304B3FD0-100F-4952-B5EE-7AD510F4730C}" srcId="{DA01D00E-AC2F-4F97-85C0-B9C3CCE7AE99}" destId="{F5F96256-E5A6-4B83-8E91-9100DA4307F4}" srcOrd="0" destOrd="0" parTransId="{FA0899AA-27BA-44B8-BDF4-73E984E34BAB}" sibTransId="{84E0E395-6018-476B-B68F-EDC3351983DC}"/>
    <dgm:cxn modelId="{0B0E10E2-8D91-7644-91A7-CACE4A283381}" type="presOf" srcId="{81A95D66-FBFE-4C41-8E17-6160B499BA89}" destId="{78A61045-1BD6-6947-9514-07BAEBE3B219}" srcOrd="0" destOrd="0" presId="urn:microsoft.com/office/officeart/2005/8/layout/default"/>
    <dgm:cxn modelId="{1C8589FD-BBFD-40A6-87C5-A2AB340BE20E}" srcId="{33CC1F9C-5890-4D1D-8DB8-18492050C8FD}" destId="{6EB5932D-7BDA-493E-9FE7-3F40C9E422B3}" srcOrd="2" destOrd="0" parTransId="{5D1780EE-B29F-4368-8427-85C5ED058618}" sibTransId="{6A5BB237-6CCF-4E3E-A0AB-5A2CF967B442}"/>
    <dgm:cxn modelId="{AF7A5C8A-43C7-4245-99D6-F3E4799BE841}" type="presParOf" srcId="{71C7ECF9-509E-504C-9DF6-BDB38D969F53}" destId="{2DA57509-ACEC-A943-955E-24047A78808C}" srcOrd="0" destOrd="0" presId="urn:microsoft.com/office/officeart/2005/8/layout/default"/>
    <dgm:cxn modelId="{3883F3E0-E4A6-5C43-B510-11264DED4BD2}" type="presParOf" srcId="{71C7ECF9-509E-504C-9DF6-BDB38D969F53}" destId="{8A58379E-F670-7343-9289-0E1B2708BB8D}" srcOrd="1" destOrd="0" presId="urn:microsoft.com/office/officeart/2005/8/layout/default"/>
    <dgm:cxn modelId="{E2E643FC-4E34-F74E-89EE-CB2D2E308512}" type="presParOf" srcId="{71C7ECF9-509E-504C-9DF6-BDB38D969F53}" destId="{78A61045-1BD6-6947-9514-07BAEBE3B219}" srcOrd="2" destOrd="0" presId="urn:microsoft.com/office/officeart/2005/8/layout/default"/>
    <dgm:cxn modelId="{D579B270-FE3C-DB45-8647-878C6CF8A029}" type="presParOf" srcId="{71C7ECF9-509E-504C-9DF6-BDB38D969F53}" destId="{E46938E4-726C-184E-80CB-FC196DD8EA3B}" srcOrd="3" destOrd="0" presId="urn:microsoft.com/office/officeart/2005/8/layout/default"/>
    <dgm:cxn modelId="{3060DF3D-850A-CD4B-AA4B-6ABD60CE950B}" type="presParOf" srcId="{71C7ECF9-509E-504C-9DF6-BDB38D969F53}" destId="{918CF01F-58DB-344C-A065-C17D60356AD7}" srcOrd="4" destOrd="0" presId="urn:microsoft.com/office/officeart/2005/8/layout/default"/>
    <dgm:cxn modelId="{132F2CD6-2E28-3142-807F-01B44C3BD42B}" type="presParOf" srcId="{71C7ECF9-509E-504C-9DF6-BDB38D969F53}" destId="{2468602C-11EE-AB46-82C9-BBF490B9971C}" srcOrd="5" destOrd="0" presId="urn:microsoft.com/office/officeart/2005/8/layout/default"/>
    <dgm:cxn modelId="{3B644286-00C1-5643-A2B2-D41AD7BF0B25}" type="presParOf" srcId="{71C7ECF9-509E-504C-9DF6-BDB38D969F53}" destId="{C7673299-EE81-3443-936D-CD3C18049B38}" srcOrd="6" destOrd="0" presId="urn:microsoft.com/office/officeart/2005/8/layout/default"/>
    <dgm:cxn modelId="{59BEF1FB-7DBE-604E-AB6C-0DAFF0F49938}" type="presParOf" srcId="{71C7ECF9-509E-504C-9DF6-BDB38D969F53}" destId="{E528B0F2-06F8-0140-9391-34CA5BBB21E6}" srcOrd="7" destOrd="0" presId="urn:microsoft.com/office/officeart/2005/8/layout/default"/>
    <dgm:cxn modelId="{C8A74632-C4D5-BB4B-9F8C-BF33D6CB1398}" type="presParOf" srcId="{71C7ECF9-509E-504C-9DF6-BDB38D969F53}" destId="{F5D47E3C-CC02-664E-96DD-D9F93A85E4F2}" srcOrd="8" destOrd="0" presId="urn:microsoft.com/office/officeart/2005/8/layout/default"/>
    <dgm:cxn modelId="{09B06064-B03E-4B4B-82C5-B4415547BEDD}" type="presParOf" srcId="{71C7ECF9-509E-504C-9DF6-BDB38D969F53}" destId="{E7BDF014-24EE-AD43-875F-209A67543923}" srcOrd="9" destOrd="0" presId="urn:microsoft.com/office/officeart/2005/8/layout/default"/>
    <dgm:cxn modelId="{E8BEC924-1FAD-624E-84A3-019B2C7CCB04}" type="presParOf" srcId="{71C7ECF9-509E-504C-9DF6-BDB38D969F53}" destId="{7B0CF37C-670D-0343-A8D7-38C49F493A4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7BE1D4-2410-480D-AFC4-7776C597A86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3170293-2D46-4E52-8DDE-D5443E04467E}">
      <dgm:prSet/>
      <dgm:spPr/>
      <dgm:t>
        <a:bodyPr/>
        <a:lstStyle/>
        <a:p>
          <a:r>
            <a:rPr lang="en-US" baseline="0"/>
            <a:t>You do not have to disclose your criminal record before a conditional offer of employment is made unless an exemption applies</a:t>
          </a:r>
          <a:endParaRPr lang="en-US"/>
        </a:p>
      </dgm:t>
    </dgm:pt>
    <dgm:pt modelId="{EAB1C579-71DB-4FB8-B9B7-7EFAD8DDDE8A}" type="parTrans" cxnId="{B9CD287D-1C17-4F8E-AE9A-1874DA71AA29}">
      <dgm:prSet/>
      <dgm:spPr/>
      <dgm:t>
        <a:bodyPr/>
        <a:lstStyle/>
        <a:p>
          <a:endParaRPr lang="en-US"/>
        </a:p>
      </dgm:t>
    </dgm:pt>
    <dgm:pt modelId="{569DBE4F-1E22-4564-8BCD-BF01C44004D6}" type="sibTrans" cxnId="{B9CD287D-1C17-4F8E-AE9A-1874DA71AA29}">
      <dgm:prSet/>
      <dgm:spPr/>
      <dgm:t>
        <a:bodyPr/>
        <a:lstStyle/>
        <a:p>
          <a:endParaRPr lang="en-US"/>
        </a:p>
      </dgm:t>
    </dgm:pt>
    <dgm:pt modelId="{345766A3-1646-47C7-B09A-4B463ACD33CE}">
      <dgm:prSet/>
      <dgm:spPr/>
      <dgm:t>
        <a:bodyPr/>
        <a:lstStyle/>
        <a:p>
          <a:r>
            <a:rPr lang="en-US" baseline="0"/>
            <a:t>Know your criminal record before you look for a job</a:t>
          </a:r>
          <a:endParaRPr lang="en-US"/>
        </a:p>
      </dgm:t>
    </dgm:pt>
    <dgm:pt modelId="{DAB147EF-BFAC-4466-B68D-AB25CE6A6876}" type="parTrans" cxnId="{71C82617-2FDA-4DB2-9E0C-754AC3856546}">
      <dgm:prSet/>
      <dgm:spPr/>
      <dgm:t>
        <a:bodyPr/>
        <a:lstStyle/>
        <a:p>
          <a:endParaRPr lang="en-US"/>
        </a:p>
      </dgm:t>
    </dgm:pt>
    <dgm:pt modelId="{4550AF61-8830-4D04-9FF5-E1195C3E9A68}" type="sibTrans" cxnId="{71C82617-2FDA-4DB2-9E0C-754AC3856546}">
      <dgm:prSet/>
      <dgm:spPr/>
      <dgm:t>
        <a:bodyPr/>
        <a:lstStyle/>
        <a:p>
          <a:endParaRPr lang="en-US"/>
        </a:p>
      </dgm:t>
    </dgm:pt>
    <dgm:pt modelId="{74F2F6D0-4B78-498B-BD2A-7739E11CCB62}">
      <dgm:prSet/>
      <dgm:spPr/>
      <dgm:t>
        <a:bodyPr/>
        <a:lstStyle/>
        <a:p>
          <a:r>
            <a:rPr lang="en-US" baseline="0"/>
            <a:t>Always respond to the Fair Chance Analysis. </a:t>
          </a:r>
          <a:endParaRPr lang="en-US"/>
        </a:p>
      </dgm:t>
    </dgm:pt>
    <dgm:pt modelId="{F02104D7-15A0-43BE-9462-F5F7B5FE5DC4}" type="parTrans" cxnId="{C25CCAC4-FD07-4002-8D86-10E1BF2B3E66}">
      <dgm:prSet/>
      <dgm:spPr/>
      <dgm:t>
        <a:bodyPr/>
        <a:lstStyle/>
        <a:p>
          <a:endParaRPr lang="en-US"/>
        </a:p>
      </dgm:t>
    </dgm:pt>
    <dgm:pt modelId="{40C91310-D06B-451D-99DD-BAFB4435DE60}" type="sibTrans" cxnId="{C25CCAC4-FD07-4002-8D86-10E1BF2B3E66}">
      <dgm:prSet/>
      <dgm:spPr/>
      <dgm:t>
        <a:bodyPr/>
        <a:lstStyle/>
        <a:p>
          <a:endParaRPr lang="en-US"/>
        </a:p>
      </dgm:t>
    </dgm:pt>
    <dgm:pt modelId="{496D15BB-37A2-41B9-B86B-F49DE142F973}">
      <dgm:prSet/>
      <dgm:spPr/>
      <dgm:t>
        <a:bodyPr/>
        <a:lstStyle/>
        <a:p>
          <a:r>
            <a:rPr lang="en-US" baseline="0"/>
            <a:t>These protections apply even if your arrest or conviction happened in another state</a:t>
          </a:r>
          <a:endParaRPr lang="en-US"/>
        </a:p>
      </dgm:t>
    </dgm:pt>
    <dgm:pt modelId="{E871F6F8-C1CC-4A66-AF11-0D8DF7CB6434}" type="parTrans" cxnId="{6C16486A-B4EC-450A-B4D4-4BD7793A3627}">
      <dgm:prSet/>
      <dgm:spPr/>
      <dgm:t>
        <a:bodyPr/>
        <a:lstStyle/>
        <a:p>
          <a:endParaRPr lang="en-US"/>
        </a:p>
      </dgm:t>
    </dgm:pt>
    <dgm:pt modelId="{AEDD3EC6-D880-4417-BA54-9046BF3EEAB7}" type="sibTrans" cxnId="{6C16486A-B4EC-450A-B4D4-4BD7793A3627}">
      <dgm:prSet/>
      <dgm:spPr/>
      <dgm:t>
        <a:bodyPr/>
        <a:lstStyle/>
        <a:p>
          <a:endParaRPr lang="en-US"/>
        </a:p>
      </dgm:t>
    </dgm:pt>
    <dgm:pt modelId="{1C6D2571-FC55-4E15-8F65-877079408A70}">
      <dgm:prSet/>
      <dgm:spPr/>
      <dgm:t>
        <a:bodyPr/>
        <a:lstStyle/>
        <a:p>
          <a:r>
            <a:rPr lang="en-US" baseline="0"/>
            <a:t>If you experience discrimination based on your criminal history, you can consult an attorney or legal aid provider like the Bronx Defenders. </a:t>
          </a:r>
          <a:endParaRPr lang="en-US"/>
        </a:p>
      </dgm:t>
    </dgm:pt>
    <dgm:pt modelId="{AE56EA2D-5D51-471B-B4F9-33779D05E627}" type="parTrans" cxnId="{2DB8E7FD-C7D5-4C2A-B4C2-75641D7B1902}">
      <dgm:prSet/>
      <dgm:spPr/>
      <dgm:t>
        <a:bodyPr/>
        <a:lstStyle/>
        <a:p>
          <a:endParaRPr lang="en-US"/>
        </a:p>
      </dgm:t>
    </dgm:pt>
    <dgm:pt modelId="{22B44D59-6331-42DD-AFB1-804F9B9BA03E}" type="sibTrans" cxnId="{2DB8E7FD-C7D5-4C2A-B4C2-75641D7B1902}">
      <dgm:prSet/>
      <dgm:spPr/>
      <dgm:t>
        <a:bodyPr/>
        <a:lstStyle/>
        <a:p>
          <a:endParaRPr lang="en-US"/>
        </a:p>
      </dgm:t>
    </dgm:pt>
    <dgm:pt modelId="{E99F905F-A107-4A20-8C54-1B4313DC893F}">
      <dgm:prSet/>
      <dgm:spPr/>
      <dgm:t>
        <a:bodyPr/>
        <a:lstStyle/>
        <a:p>
          <a:r>
            <a:rPr lang="en-US" baseline="0"/>
            <a:t>Or you can file a complaint with the NYC Commission on Human Rights at 212-416-0197 or call 311 and say “human rights”. </a:t>
          </a:r>
          <a:endParaRPr lang="en-US"/>
        </a:p>
      </dgm:t>
    </dgm:pt>
    <dgm:pt modelId="{127BFD09-307C-48EB-8FA8-14F4E8FDFA46}" type="parTrans" cxnId="{3FE4E379-EB78-4697-A5F5-26D4320E4DB6}">
      <dgm:prSet/>
      <dgm:spPr/>
      <dgm:t>
        <a:bodyPr/>
        <a:lstStyle/>
        <a:p>
          <a:endParaRPr lang="en-US"/>
        </a:p>
      </dgm:t>
    </dgm:pt>
    <dgm:pt modelId="{6A5351F5-8868-4511-8874-379AAA732B7A}" type="sibTrans" cxnId="{3FE4E379-EB78-4697-A5F5-26D4320E4DB6}">
      <dgm:prSet/>
      <dgm:spPr/>
      <dgm:t>
        <a:bodyPr/>
        <a:lstStyle/>
        <a:p>
          <a:endParaRPr lang="en-US"/>
        </a:p>
      </dgm:t>
    </dgm:pt>
    <dgm:pt modelId="{23AE3DFE-6581-47D4-8F0C-AB3D1E23F764}">
      <dgm:prSet/>
      <dgm:spPr/>
      <dgm:t>
        <a:bodyPr/>
        <a:lstStyle/>
        <a:p>
          <a:r>
            <a:rPr lang="en-US" baseline="0"/>
            <a:t>NYC.gov/HumanRights</a:t>
          </a:r>
          <a:endParaRPr lang="en-US"/>
        </a:p>
      </dgm:t>
    </dgm:pt>
    <dgm:pt modelId="{DBB8A034-5B88-4AB9-A206-5B9305349784}" type="parTrans" cxnId="{7C77EDBD-7EAD-4CDE-B5C2-62AAD6A9096E}">
      <dgm:prSet/>
      <dgm:spPr/>
      <dgm:t>
        <a:bodyPr/>
        <a:lstStyle/>
        <a:p>
          <a:endParaRPr lang="en-US"/>
        </a:p>
      </dgm:t>
    </dgm:pt>
    <dgm:pt modelId="{033F34F0-20AE-4B64-AEEA-5CD6588FDBB1}" type="sibTrans" cxnId="{7C77EDBD-7EAD-4CDE-B5C2-62AAD6A9096E}">
      <dgm:prSet/>
      <dgm:spPr/>
      <dgm:t>
        <a:bodyPr/>
        <a:lstStyle/>
        <a:p>
          <a:endParaRPr lang="en-US"/>
        </a:p>
      </dgm:t>
    </dgm:pt>
    <dgm:pt modelId="{49C49FC1-981F-E846-A06A-B614B2418DC9}" type="pres">
      <dgm:prSet presAssocID="{8A7BE1D4-2410-480D-AFC4-7776C597A869}" presName="diagram" presStyleCnt="0">
        <dgm:presLayoutVars>
          <dgm:dir/>
          <dgm:resizeHandles val="exact"/>
        </dgm:presLayoutVars>
      </dgm:prSet>
      <dgm:spPr/>
    </dgm:pt>
    <dgm:pt modelId="{98894039-AFF8-2349-AC4C-F13653840E6E}" type="pres">
      <dgm:prSet presAssocID="{23170293-2D46-4E52-8DDE-D5443E04467E}" presName="node" presStyleLbl="node1" presStyleIdx="0" presStyleCnt="7">
        <dgm:presLayoutVars>
          <dgm:bulletEnabled val="1"/>
        </dgm:presLayoutVars>
      </dgm:prSet>
      <dgm:spPr/>
    </dgm:pt>
    <dgm:pt modelId="{68F4BAF2-ABEA-4B4C-9769-2F981DBD97E2}" type="pres">
      <dgm:prSet presAssocID="{569DBE4F-1E22-4564-8BCD-BF01C44004D6}" presName="sibTrans" presStyleCnt="0"/>
      <dgm:spPr/>
    </dgm:pt>
    <dgm:pt modelId="{923C1470-CEE8-F64A-8739-7DB99F7942FF}" type="pres">
      <dgm:prSet presAssocID="{345766A3-1646-47C7-B09A-4B463ACD33CE}" presName="node" presStyleLbl="node1" presStyleIdx="1" presStyleCnt="7">
        <dgm:presLayoutVars>
          <dgm:bulletEnabled val="1"/>
        </dgm:presLayoutVars>
      </dgm:prSet>
      <dgm:spPr/>
    </dgm:pt>
    <dgm:pt modelId="{D706D800-1BC1-A549-A56E-E7AA17835D84}" type="pres">
      <dgm:prSet presAssocID="{4550AF61-8830-4D04-9FF5-E1195C3E9A68}" presName="sibTrans" presStyleCnt="0"/>
      <dgm:spPr/>
    </dgm:pt>
    <dgm:pt modelId="{6930CD89-6AEE-EF4D-8FD9-12A8B7CBD753}" type="pres">
      <dgm:prSet presAssocID="{74F2F6D0-4B78-498B-BD2A-7739E11CCB62}" presName="node" presStyleLbl="node1" presStyleIdx="2" presStyleCnt="7">
        <dgm:presLayoutVars>
          <dgm:bulletEnabled val="1"/>
        </dgm:presLayoutVars>
      </dgm:prSet>
      <dgm:spPr/>
    </dgm:pt>
    <dgm:pt modelId="{5E9BE8D9-5731-5B41-86EB-34F74A2659F6}" type="pres">
      <dgm:prSet presAssocID="{40C91310-D06B-451D-99DD-BAFB4435DE60}" presName="sibTrans" presStyleCnt="0"/>
      <dgm:spPr/>
    </dgm:pt>
    <dgm:pt modelId="{A089893D-2858-1043-9F82-0C77E265082E}" type="pres">
      <dgm:prSet presAssocID="{496D15BB-37A2-41B9-B86B-F49DE142F973}" presName="node" presStyleLbl="node1" presStyleIdx="3" presStyleCnt="7">
        <dgm:presLayoutVars>
          <dgm:bulletEnabled val="1"/>
        </dgm:presLayoutVars>
      </dgm:prSet>
      <dgm:spPr/>
    </dgm:pt>
    <dgm:pt modelId="{D9511450-C56C-5F4C-9EDF-FAC9C06F0E54}" type="pres">
      <dgm:prSet presAssocID="{AEDD3EC6-D880-4417-BA54-9046BF3EEAB7}" presName="sibTrans" presStyleCnt="0"/>
      <dgm:spPr/>
    </dgm:pt>
    <dgm:pt modelId="{4D7E5803-5A9C-4247-8BFD-4AC2EB282B69}" type="pres">
      <dgm:prSet presAssocID="{1C6D2571-FC55-4E15-8F65-877079408A70}" presName="node" presStyleLbl="node1" presStyleIdx="4" presStyleCnt="7">
        <dgm:presLayoutVars>
          <dgm:bulletEnabled val="1"/>
        </dgm:presLayoutVars>
      </dgm:prSet>
      <dgm:spPr/>
    </dgm:pt>
    <dgm:pt modelId="{FD85BB87-9938-0643-AAC3-FDE5177F4A84}" type="pres">
      <dgm:prSet presAssocID="{22B44D59-6331-42DD-AFB1-804F9B9BA03E}" presName="sibTrans" presStyleCnt="0"/>
      <dgm:spPr/>
    </dgm:pt>
    <dgm:pt modelId="{A7A6ECF8-62C7-5A42-AC4A-CB39D2759091}" type="pres">
      <dgm:prSet presAssocID="{E99F905F-A107-4A20-8C54-1B4313DC893F}" presName="node" presStyleLbl="node1" presStyleIdx="5" presStyleCnt="7">
        <dgm:presLayoutVars>
          <dgm:bulletEnabled val="1"/>
        </dgm:presLayoutVars>
      </dgm:prSet>
      <dgm:spPr/>
    </dgm:pt>
    <dgm:pt modelId="{8DC4169E-C802-B146-810B-EAAA69820963}" type="pres">
      <dgm:prSet presAssocID="{6A5351F5-8868-4511-8874-379AAA732B7A}" presName="sibTrans" presStyleCnt="0"/>
      <dgm:spPr/>
    </dgm:pt>
    <dgm:pt modelId="{0D4CCBE8-8510-094C-95F6-62B7663292B2}" type="pres">
      <dgm:prSet presAssocID="{23AE3DFE-6581-47D4-8F0C-AB3D1E23F764}" presName="node" presStyleLbl="node1" presStyleIdx="6" presStyleCnt="7">
        <dgm:presLayoutVars>
          <dgm:bulletEnabled val="1"/>
        </dgm:presLayoutVars>
      </dgm:prSet>
      <dgm:spPr/>
    </dgm:pt>
  </dgm:ptLst>
  <dgm:cxnLst>
    <dgm:cxn modelId="{E14A5114-3226-EE44-98C3-499A7DD5669B}" type="presOf" srcId="{1C6D2571-FC55-4E15-8F65-877079408A70}" destId="{4D7E5803-5A9C-4247-8BFD-4AC2EB282B69}" srcOrd="0" destOrd="0" presId="urn:microsoft.com/office/officeart/2005/8/layout/default"/>
    <dgm:cxn modelId="{71C82617-2FDA-4DB2-9E0C-754AC3856546}" srcId="{8A7BE1D4-2410-480D-AFC4-7776C597A869}" destId="{345766A3-1646-47C7-B09A-4B463ACD33CE}" srcOrd="1" destOrd="0" parTransId="{DAB147EF-BFAC-4466-B68D-AB25CE6A6876}" sibTransId="{4550AF61-8830-4D04-9FF5-E1195C3E9A68}"/>
    <dgm:cxn modelId="{2A12A920-2911-9C46-9C01-7CDC8C1FA13B}" type="presOf" srcId="{23170293-2D46-4E52-8DDE-D5443E04467E}" destId="{98894039-AFF8-2349-AC4C-F13653840E6E}" srcOrd="0" destOrd="0" presId="urn:microsoft.com/office/officeart/2005/8/layout/default"/>
    <dgm:cxn modelId="{9BBB2225-5187-3A4C-96A4-4C7FB2A3B8D2}" type="presOf" srcId="{E99F905F-A107-4A20-8C54-1B4313DC893F}" destId="{A7A6ECF8-62C7-5A42-AC4A-CB39D2759091}" srcOrd="0" destOrd="0" presId="urn:microsoft.com/office/officeart/2005/8/layout/default"/>
    <dgm:cxn modelId="{6C16486A-B4EC-450A-B4D4-4BD7793A3627}" srcId="{8A7BE1D4-2410-480D-AFC4-7776C597A869}" destId="{496D15BB-37A2-41B9-B86B-F49DE142F973}" srcOrd="3" destOrd="0" parTransId="{E871F6F8-C1CC-4A66-AF11-0D8DF7CB6434}" sibTransId="{AEDD3EC6-D880-4417-BA54-9046BF3EEAB7}"/>
    <dgm:cxn modelId="{8B932A77-293E-4541-99C9-DDF44F12DC24}" type="presOf" srcId="{74F2F6D0-4B78-498B-BD2A-7739E11CCB62}" destId="{6930CD89-6AEE-EF4D-8FD9-12A8B7CBD753}" srcOrd="0" destOrd="0" presId="urn:microsoft.com/office/officeart/2005/8/layout/default"/>
    <dgm:cxn modelId="{3FE4E379-EB78-4697-A5F5-26D4320E4DB6}" srcId="{8A7BE1D4-2410-480D-AFC4-7776C597A869}" destId="{E99F905F-A107-4A20-8C54-1B4313DC893F}" srcOrd="5" destOrd="0" parTransId="{127BFD09-307C-48EB-8FA8-14F4E8FDFA46}" sibTransId="{6A5351F5-8868-4511-8874-379AAA732B7A}"/>
    <dgm:cxn modelId="{CA0E937C-C2AA-B64A-ACD0-D76A2084ECEF}" type="presOf" srcId="{345766A3-1646-47C7-B09A-4B463ACD33CE}" destId="{923C1470-CEE8-F64A-8739-7DB99F7942FF}" srcOrd="0" destOrd="0" presId="urn:microsoft.com/office/officeart/2005/8/layout/default"/>
    <dgm:cxn modelId="{B9CD287D-1C17-4F8E-AE9A-1874DA71AA29}" srcId="{8A7BE1D4-2410-480D-AFC4-7776C597A869}" destId="{23170293-2D46-4E52-8DDE-D5443E04467E}" srcOrd="0" destOrd="0" parTransId="{EAB1C579-71DB-4FB8-B9B7-7EFAD8DDDE8A}" sibTransId="{569DBE4F-1E22-4564-8BCD-BF01C44004D6}"/>
    <dgm:cxn modelId="{4DD4058B-A43F-3F41-983E-6AEF99FCFABC}" type="presOf" srcId="{8A7BE1D4-2410-480D-AFC4-7776C597A869}" destId="{49C49FC1-981F-E846-A06A-B614B2418DC9}" srcOrd="0" destOrd="0" presId="urn:microsoft.com/office/officeart/2005/8/layout/default"/>
    <dgm:cxn modelId="{D375A89B-80F5-724F-ABE6-0A0B7BB84588}" type="presOf" srcId="{23AE3DFE-6581-47D4-8F0C-AB3D1E23F764}" destId="{0D4CCBE8-8510-094C-95F6-62B7663292B2}" srcOrd="0" destOrd="0" presId="urn:microsoft.com/office/officeart/2005/8/layout/default"/>
    <dgm:cxn modelId="{7C77EDBD-7EAD-4CDE-B5C2-62AAD6A9096E}" srcId="{8A7BE1D4-2410-480D-AFC4-7776C597A869}" destId="{23AE3DFE-6581-47D4-8F0C-AB3D1E23F764}" srcOrd="6" destOrd="0" parTransId="{DBB8A034-5B88-4AB9-A206-5B9305349784}" sibTransId="{033F34F0-20AE-4B64-AEEA-5CD6588FDBB1}"/>
    <dgm:cxn modelId="{C25CCAC4-FD07-4002-8D86-10E1BF2B3E66}" srcId="{8A7BE1D4-2410-480D-AFC4-7776C597A869}" destId="{74F2F6D0-4B78-498B-BD2A-7739E11CCB62}" srcOrd="2" destOrd="0" parTransId="{F02104D7-15A0-43BE-9462-F5F7B5FE5DC4}" sibTransId="{40C91310-D06B-451D-99DD-BAFB4435DE60}"/>
    <dgm:cxn modelId="{4609EBF3-50A7-4840-BE81-7B3A0372F495}" type="presOf" srcId="{496D15BB-37A2-41B9-B86B-F49DE142F973}" destId="{A089893D-2858-1043-9F82-0C77E265082E}" srcOrd="0" destOrd="0" presId="urn:microsoft.com/office/officeart/2005/8/layout/default"/>
    <dgm:cxn modelId="{2DB8E7FD-C7D5-4C2A-B4C2-75641D7B1902}" srcId="{8A7BE1D4-2410-480D-AFC4-7776C597A869}" destId="{1C6D2571-FC55-4E15-8F65-877079408A70}" srcOrd="4" destOrd="0" parTransId="{AE56EA2D-5D51-471B-B4F9-33779D05E627}" sibTransId="{22B44D59-6331-42DD-AFB1-804F9B9BA03E}"/>
    <dgm:cxn modelId="{36758779-6A7E-4D4E-A3C3-347CE42D8294}" type="presParOf" srcId="{49C49FC1-981F-E846-A06A-B614B2418DC9}" destId="{98894039-AFF8-2349-AC4C-F13653840E6E}" srcOrd="0" destOrd="0" presId="urn:microsoft.com/office/officeart/2005/8/layout/default"/>
    <dgm:cxn modelId="{A2B0F471-ABE4-CF43-9CDF-5066DEEBF770}" type="presParOf" srcId="{49C49FC1-981F-E846-A06A-B614B2418DC9}" destId="{68F4BAF2-ABEA-4B4C-9769-2F981DBD97E2}" srcOrd="1" destOrd="0" presId="urn:microsoft.com/office/officeart/2005/8/layout/default"/>
    <dgm:cxn modelId="{0D502A1B-D677-D54C-8DF7-F59469865AD8}" type="presParOf" srcId="{49C49FC1-981F-E846-A06A-B614B2418DC9}" destId="{923C1470-CEE8-F64A-8739-7DB99F7942FF}" srcOrd="2" destOrd="0" presId="urn:microsoft.com/office/officeart/2005/8/layout/default"/>
    <dgm:cxn modelId="{16A4850B-2B3D-BD4E-AD03-E2BE8CD1FAA3}" type="presParOf" srcId="{49C49FC1-981F-E846-A06A-B614B2418DC9}" destId="{D706D800-1BC1-A549-A56E-E7AA17835D84}" srcOrd="3" destOrd="0" presId="urn:microsoft.com/office/officeart/2005/8/layout/default"/>
    <dgm:cxn modelId="{870F056F-5DCD-024F-A34F-A244207E430E}" type="presParOf" srcId="{49C49FC1-981F-E846-A06A-B614B2418DC9}" destId="{6930CD89-6AEE-EF4D-8FD9-12A8B7CBD753}" srcOrd="4" destOrd="0" presId="urn:microsoft.com/office/officeart/2005/8/layout/default"/>
    <dgm:cxn modelId="{B25C9171-F1D7-6E4C-A66C-17A2DFDBE9BD}" type="presParOf" srcId="{49C49FC1-981F-E846-A06A-B614B2418DC9}" destId="{5E9BE8D9-5731-5B41-86EB-34F74A2659F6}" srcOrd="5" destOrd="0" presId="urn:microsoft.com/office/officeart/2005/8/layout/default"/>
    <dgm:cxn modelId="{2DBAD905-0067-F942-BD73-A59FCC421403}" type="presParOf" srcId="{49C49FC1-981F-E846-A06A-B614B2418DC9}" destId="{A089893D-2858-1043-9F82-0C77E265082E}" srcOrd="6" destOrd="0" presId="urn:microsoft.com/office/officeart/2005/8/layout/default"/>
    <dgm:cxn modelId="{2125B84F-1C07-6345-BCB9-4F782AFC2ED1}" type="presParOf" srcId="{49C49FC1-981F-E846-A06A-B614B2418DC9}" destId="{D9511450-C56C-5F4C-9EDF-FAC9C06F0E54}" srcOrd="7" destOrd="0" presId="urn:microsoft.com/office/officeart/2005/8/layout/default"/>
    <dgm:cxn modelId="{052433A6-971E-9248-A52E-C505612DA154}" type="presParOf" srcId="{49C49FC1-981F-E846-A06A-B614B2418DC9}" destId="{4D7E5803-5A9C-4247-8BFD-4AC2EB282B69}" srcOrd="8" destOrd="0" presId="urn:microsoft.com/office/officeart/2005/8/layout/default"/>
    <dgm:cxn modelId="{A9347527-397D-F442-B368-11C0146915E3}" type="presParOf" srcId="{49C49FC1-981F-E846-A06A-B614B2418DC9}" destId="{FD85BB87-9938-0643-AAC3-FDE5177F4A84}" srcOrd="9" destOrd="0" presId="urn:microsoft.com/office/officeart/2005/8/layout/default"/>
    <dgm:cxn modelId="{3FBF4359-A276-E74B-886B-5CE74E1C34B6}" type="presParOf" srcId="{49C49FC1-981F-E846-A06A-B614B2418DC9}" destId="{A7A6ECF8-62C7-5A42-AC4A-CB39D2759091}" srcOrd="10" destOrd="0" presId="urn:microsoft.com/office/officeart/2005/8/layout/default"/>
    <dgm:cxn modelId="{950779E1-2305-3F49-9A79-3CDE28595FEF}" type="presParOf" srcId="{49C49FC1-981F-E846-A06A-B614B2418DC9}" destId="{8DC4169E-C802-B146-810B-EAAA69820963}" srcOrd="11" destOrd="0" presId="urn:microsoft.com/office/officeart/2005/8/layout/default"/>
    <dgm:cxn modelId="{696AD1F6-7FAB-C845-8558-2F054FEA72D0}" type="presParOf" srcId="{49C49FC1-981F-E846-A06A-B614B2418DC9}" destId="{0D4CCBE8-8510-094C-95F6-62B7663292B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C17FC-A54C-0F48-8079-EB2828FE7A26}">
      <dsp:nvSpPr>
        <dsp:cNvPr id="0" name=""/>
        <dsp:cNvSpPr/>
      </dsp:nvSpPr>
      <dsp:spPr>
        <a:xfrm>
          <a:off x="0" y="4335442"/>
          <a:ext cx="6408738" cy="14229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How to Remove Barriers</a:t>
          </a:r>
        </a:p>
      </dsp:txBody>
      <dsp:txXfrm>
        <a:off x="0" y="4335442"/>
        <a:ext cx="6408738" cy="1422989"/>
      </dsp:txXfrm>
    </dsp:sp>
    <dsp:sp modelId="{735FD44C-D610-8542-BCC1-29D68E863B8D}">
      <dsp:nvSpPr>
        <dsp:cNvPr id="0" name=""/>
        <dsp:cNvSpPr/>
      </dsp:nvSpPr>
      <dsp:spPr>
        <a:xfrm rot="10800000">
          <a:off x="0" y="2168230"/>
          <a:ext cx="6408738" cy="218855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Helpful Hints in the Job Search</a:t>
          </a:r>
        </a:p>
      </dsp:txBody>
      <dsp:txXfrm rot="10800000">
        <a:off x="0" y="2168230"/>
        <a:ext cx="6408738" cy="1422059"/>
      </dsp:txXfrm>
    </dsp:sp>
    <dsp:sp modelId="{3D74723F-0755-D64C-8903-605A77E7BEB1}">
      <dsp:nvSpPr>
        <dsp:cNvPr id="0" name=""/>
        <dsp:cNvSpPr/>
      </dsp:nvSpPr>
      <dsp:spPr>
        <a:xfrm rot="10800000">
          <a:off x="0" y="1018"/>
          <a:ext cx="6408738" cy="2188557"/>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Overview of the Law: NYC Fair Chance Act</a:t>
          </a:r>
        </a:p>
      </dsp:txBody>
      <dsp:txXfrm rot="-10800000">
        <a:off x="0" y="1018"/>
        <a:ext cx="6408738" cy="768183"/>
      </dsp:txXfrm>
    </dsp:sp>
    <dsp:sp modelId="{78F59C74-9189-9444-8251-5AC9A8BECF90}">
      <dsp:nvSpPr>
        <dsp:cNvPr id="0" name=""/>
        <dsp:cNvSpPr/>
      </dsp:nvSpPr>
      <dsp:spPr>
        <a:xfrm>
          <a:off x="0" y="769201"/>
          <a:ext cx="1602184" cy="65437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Protections during your job search</a:t>
          </a:r>
        </a:p>
      </dsp:txBody>
      <dsp:txXfrm>
        <a:off x="0" y="769201"/>
        <a:ext cx="1602184" cy="654378"/>
      </dsp:txXfrm>
    </dsp:sp>
    <dsp:sp modelId="{2F1B8AA7-EEC7-5A43-B31B-B6FC743D551A}">
      <dsp:nvSpPr>
        <dsp:cNvPr id="0" name=""/>
        <dsp:cNvSpPr/>
      </dsp:nvSpPr>
      <dsp:spPr>
        <a:xfrm>
          <a:off x="1602184" y="769201"/>
          <a:ext cx="1602184" cy="65437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Protections  during your employment</a:t>
          </a:r>
        </a:p>
      </dsp:txBody>
      <dsp:txXfrm>
        <a:off x="1602184" y="769201"/>
        <a:ext cx="1602184" cy="654378"/>
      </dsp:txXfrm>
    </dsp:sp>
    <dsp:sp modelId="{DD9408F5-19CB-044E-9A21-FF899D671A83}">
      <dsp:nvSpPr>
        <dsp:cNvPr id="0" name=""/>
        <dsp:cNvSpPr/>
      </dsp:nvSpPr>
      <dsp:spPr>
        <a:xfrm>
          <a:off x="3204369" y="769201"/>
          <a:ext cx="1602184" cy="65437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Exemptions under the law</a:t>
          </a:r>
        </a:p>
      </dsp:txBody>
      <dsp:txXfrm>
        <a:off x="3204369" y="769201"/>
        <a:ext cx="1602184" cy="654378"/>
      </dsp:txXfrm>
    </dsp:sp>
    <dsp:sp modelId="{A76D9DB1-EDA8-EE43-BCF2-A472BDF1D61B}">
      <dsp:nvSpPr>
        <dsp:cNvPr id="0" name=""/>
        <dsp:cNvSpPr/>
      </dsp:nvSpPr>
      <dsp:spPr>
        <a:xfrm>
          <a:off x="4806553" y="769201"/>
          <a:ext cx="1602184" cy="65437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Next Steps</a:t>
          </a:r>
        </a:p>
      </dsp:txBody>
      <dsp:txXfrm>
        <a:off x="4806553" y="769201"/>
        <a:ext cx="1602184" cy="654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DC6D5-6B5F-F64C-9CA6-B0C200FC0844}">
      <dsp:nvSpPr>
        <dsp:cNvPr id="0" name=""/>
        <dsp:cNvSpPr/>
      </dsp:nvSpPr>
      <dsp:spPr>
        <a:xfrm>
          <a:off x="0" y="0"/>
          <a:ext cx="45005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AB10B-9BA2-C142-9014-7EC1068D51F8}">
      <dsp:nvSpPr>
        <dsp:cNvPr id="0" name=""/>
        <dsp:cNvSpPr/>
      </dsp:nvSpPr>
      <dsp:spPr>
        <a:xfrm>
          <a:off x="0" y="0"/>
          <a:ext cx="4500562" cy="84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In NYC, your criminal record shouldn’t be a barrier to your ability to earn a living, provide for your family, and contribute to your community.</a:t>
          </a:r>
        </a:p>
      </dsp:txBody>
      <dsp:txXfrm>
        <a:off x="0" y="0"/>
        <a:ext cx="4500562" cy="840401"/>
      </dsp:txXfrm>
    </dsp:sp>
    <dsp:sp modelId="{951C0BE9-0D4C-F54D-B08D-0475CB327644}">
      <dsp:nvSpPr>
        <dsp:cNvPr id="0" name=""/>
        <dsp:cNvSpPr/>
      </dsp:nvSpPr>
      <dsp:spPr>
        <a:xfrm>
          <a:off x="0" y="840401"/>
          <a:ext cx="4500562" cy="0"/>
        </a:xfrm>
        <a:prstGeom prst="line">
          <a:avLst/>
        </a:prstGeom>
        <a:solidFill>
          <a:schemeClr val="accent5">
            <a:hueOff val="-325781"/>
            <a:satOff val="-33034"/>
            <a:lumOff val="-10392"/>
            <a:alphaOff val="0"/>
          </a:schemeClr>
        </a:solidFill>
        <a:ln w="12700" cap="flat" cmpd="sng" algn="ctr">
          <a:solidFill>
            <a:schemeClr val="accent5">
              <a:hueOff val="-325781"/>
              <a:satOff val="-33034"/>
              <a:lumOff val="-10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7D925-FE02-6C40-AC7C-9FA606CDBF1F}">
      <dsp:nvSpPr>
        <dsp:cNvPr id="0" name=""/>
        <dsp:cNvSpPr/>
      </dsp:nvSpPr>
      <dsp:spPr>
        <a:xfrm>
          <a:off x="0" y="840401"/>
          <a:ext cx="4500562" cy="84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NYC has strong protections against employment discrimination based on criminal history- </a:t>
          </a:r>
          <a:r>
            <a:rPr lang="en-US" sz="1500" b="1" u="sng" kern="1200"/>
            <a:t>NYC FAIR CHANCE ACT. </a:t>
          </a:r>
          <a:endParaRPr lang="en-US" sz="1500" kern="1200"/>
        </a:p>
      </dsp:txBody>
      <dsp:txXfrm>
        <a:off x="0" y="840401"/>
        <a:ext cx="4500562" cy="840401"/>
      </dsp:txXfrm>
    </dsp:sp>
    <dsp:sp modelId="{086AC3BD-E6F5-B348-B6BB-AAA46D1B0721}">
      <dsp:nvSpPr>
        <dsp:cNvPr id="0" name=""/>
        <dsp:cNvSpPr/>
      </dsp:nvSpPr>
      <dsp:spPr>
        <a:xfrm>
          <a:off x="0" y="1680802"/>
          <a:ext cx="4500562" cy="0"/>
        </a:xfrm>
        <a:prstGeom prst="line">
          <a:avLst/>
        </a:prstGeom>
        <a:solidFill>
          <a:schemeClr val="accent5">
            <a:hueOff val="-651561"/>
            <a:satOff val="-66069"/>
            <a:lumOff val="-20785"/>
            <a:alphaOff val="0"/>
          </a:schemeClr>
        </a:solidFill>
        <a:ln w="12700" cap="flat" cmpd="sng" algn="ctr">
          <a:solidFill>
            <a:schemeClr val="accent5">
              <a:hueOff val="-651561"/>
              <a:satOff val="-66069"/>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2CA5A-86F0-D04D-83C9-8970F9746548}">
      <dsp:nvSpPr>
        <dsp:cNvPr id="0" name=""/>
        <dsp:cNvSpPr/>
      </dsp:nvSpPr>
      <dsp:spPr>
        <a:xfrm>
          <a:off x="0" y="1680802"/>
          <a:ext cx="4500562" cy="84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You are protected whether you are looking for a job or if you are already employed.</a:t>
          </a:r>
        </a:p>
      </dsp:txBody>
      <dsp:txXfrm>
        <a:off x="0" y="1680802"/>
        <a:ext cx="4500562" cy="840401"/>
      </dsp:txXfrm>
    </dsp:sp>
    <dsp:sp modelId="{837A6922-A349-E04E-8BC9-1E1E65E2B374}">
      <dsp:nvSpPr>
        <dsp:cNvPr id="0" name=""/>
        <dsp:cNvSpPr/>
      </dsp:nvSpPr>
      <dsp:spPr>
        <a:xfrm>
          <a:off x="0" y="2521203"/>
          <a:ext cx="4500562" cy="0"/>
        </a:xfrm>
        <a:prstGeom prst="line">
          <a:avLst/>
        </a:prstGeom>
        <a:solidFill>
          <a:schemeClr val="accent5">
            <a:hueOff val="-977342"/>
            <a:satOff val="-99103"/>
            <a:lumOff val="-31177"/>
            <a:alphaOff val="0"/>
          </a:schemeClr>
        </a:solidFill>
        <a:ln w="12700" cap="flat" cmpd="sng" algn="ctr">
          <a:solidFill>
            <a:schemeClr val="accent5">
              <a:hueOff val="-977342"/>
              <a:satOff val="-99103"/>
              <a:lumOff val="-3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F6A71-62DF-E149-B51B-3FDF0285BEDE}">
      <dsp:nvSpPr>
        <dsp:cNvPr id="0" name=""/>
        <dsp:cNvSpPr/>
      </dsp:nvSpPr>
      <dsp:spPr>
        <a:xfrm>
          <a:off x="0" y="2521203"/>
          <a:ext cx="4500562" cy="84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While most employers doing business in NYC have to follow these rules, there are some exemptions </a:t>
          </a:r>
        </a:p>
      </dsp:txBody>
      <dsp:txXfrm>
        <a:off x="0" y="2521203"/>
        <a:ext cx="4500562" cy="840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DC6D5-6B5F-F64C-9CA6-B0C200FC0844}">
      <dsp:nvSpPr>
        <dsp:cNvPr id="0" name=""/>
        <dsp:cNvSpPr/>
      </dsp:nvSpPr>
      <dsp:spPr>
        <a:xfrm>
          <a:off x="0" y="0"/>
          <a:ext cx="520039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AB10B-9BA2-C142-9014-7EC1068D51F8}">
      <dsp:nvSpPr>
        <dsp:cNvPr id="0" name=""/>
        <dsp:cNvSpPr/>
      </dsp:nvSpPr>
      <dsp:spPr>
        <a:xfrm>
          <a:off x="0" y="0"/>
          <a:ext cx="5200399" cy="1424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u="none" kern="1200"/>
            <a:t>The Fair Chance Act makes it illegal for most employers in New York City to ask about the criminal record of job applicants before making a job offer. This means ads, applications, and interview questions cannot include inquiries into an applicant's criminal record. This allows the applicant to be judged on his or her qualifications.</a:t>
          </a:r>
        </a:p>
      </dsp:txBody>
      <dsp:txXfrm>
        <a:off x="0" y="0"/>
        <a:ext cx="5200399" cy="1424568"/>
      </dsp:txXfrm>
    </dsp:sp>
    <dsp:sp modelId="{951C0BE9-0D4C-F54D-B08D-0475CB327644}">
      <dsp:nvSpPr>
        <dsp:cNvPr id="0" name=""/>
        <dsp:cNvSpPr/>
      </dsp:nvSpPr>
      <dsp:spPr>
        <a:xfrm>
          <a:off x="0" y="1424568"/>
          <a:ext cx="5200399" cy="0"/>
        </a:xfrm>
        <a:prstGeom prst="line">
          <a:avLst/>
        </a:prstGeom>
        <a:solidFill>
          <a:schemeClr val="accent5">
            <a:hueOff val="-325781"/>
            <a:satOff val="-33034"/>
            <a:lumOff val="-10392"/>
            <a:alphaOff val="0"/>
          </a:schemeClr>
        </a:solidFill>
        <a:ln w="12700" cap="flat" cmpd="sng" algn="ctr">
          <a:solidFill>
            <a:schemeClr val="accent5">
              <a:hueOff val="-325781"/>
              <a:satOff val="-33034"/>
              <a:lumOff val="-10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7D925-FE02-6C40-AC7C-9FA606CDBF1F}">
      <dsp:nvSpPr>
        <dsp:cNvPr id="0" name=""/>
        <dsp:cNvSpPr/>
      </dsp:nvSpPr>
      <dsp:spPr>
        <a:xfrm>
          <a:off x="0" y="1424568"/>
          <a:ext cx="5200399" cy="1424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u="none" kern="1200"/>
            <a:t>If, after a job offer, an employer wants to revoke the offer based on the existence of criminal record, the employer must explain why using the Fair Chance Notice , provide a copy of any background check conducted by the employer or third-party vendor, and give the applicant five business days to respond.</a:t>
          </a:r>
          <a:endParaRPr lang="en-US" sz="1500" kern="1200"/>
        </a:p>
      </dsp:txBody>
      <dsp:txXfrm>
        <a:off x="0" y="1424568"/>
        <a:ext cx="5200399" cy="1424568"/>
      </dsp:txXfrm>
    </dsp:sp>
    <dsp:sp modelId="{086AC3BD-E6F5-B348-B6BB-AAA46D1B0721}">
      <dsp:nvSpPr>
        <dsp:cNvPr id="0" name=""/>
        <dsp:cNvSpPr/>
      </dsp:nvSpPr>
      <dsp:spPr>
        <a:xfrm>
          <a:off x="0" y="2849136"/>
          <a:ext cx="5200399" cy="0"/>
        </a:xfrm>
        <a:prstGeom prst="line">
          <a:avLst/>
        </a:prstGeom>
        <a:solidFill>
          <a:schemeClr val="accent5">
            <a:hueOff val="-651561"/>
            <a:satOff val="-66069"/>
            <a:lumOff val="-20785"/>
            <a:alphaOff val="0"/>
          </a:schemeClr>
        </a:solidFill>
        <a:ln w="12700" cap="flat" cmpd="sng" algn="ctr">
          <a:solidFill>
            <a:schemeClr val="accent5">
              <a:hueOff val="-651561"/>
              <a:satOff val="-66069"/>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2CA5A-86F0-D04D-83C9-8970F9746548}">
      <dsp:nvSpPr>
        <dsp:cNvPr id="0" name=""/>
        <dsp:cNvSpPr/>
      </dsp:nvSpPr>
      <dsp:spPr>
        <a:xfrm>
          <a:off x="0" y="2849136"/>
          <a:ext cx="5200399" cy="1424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a:p>
      </dsp:txBody>
      <dsp:txXfrm>
        <a:off x="0" y="2849136"/>
        <a:ext cx="5200399" cy="1424568"/>
      </dsp:txXfrm>
    </dsp:sp>
    <dsp:sp modelId="{837A6922-A349-E04E-8BC9-1E1E65E2B374}">
      <dsp:nvSpPr>
        <dsp:cNvPr id="0" name=""/>
        <dsp:cNvSpPr/>
      </dsp:nvSpPr>
      <dsp:spPr>
        <a:xfrm>
          <a:off x="0" y="4273704"/>
          <a:ext cx="5200399" cy="0"/>
        </a:xfrm>
        <a:prstGeom prst="line">
          <a:avLst/>
        </a:prstGeom>
        <a:solidFill>
          <a:schemeClr val="accent5">
            <a:hueOff val="-977342"/>
            <a:satOff val="-99103"/>
            <a:lumOff val="-31177"/>
            <a:alphaOff val="0"/>
          </a:schemeClr>
        </a:solidFill>
        <a:ln w="12700" cap="flat" cmpd="sng" algn="ctr">
          <a:solidFill>
            <a:schemeClr val="accent5">
              <a:hueOff val="-977342"/>
              <a:satOff val="-99103"/>
              <a:lumOff val="-3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F6A71-62DF-E149-B51B-3FDF0285BEDE}">
      <dsp:nvSpPr>
        <dsp:cNvPr id="0" name=""/>
        <dsp:cNvSpPr/>
      </dsp:nvSpPr>
      <dsp:spPr>
        <a:xfrm>
          <a:off x="0" y="4273704"/>
          <a:ext cx="5200399" cy="1424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a:p>
      </dsp:txBody>
      <dsp:txXfrm>
        <a:off x="0" y="4273704"/>
        <a:ext cx="5200399" cy="1424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0BB46-5AD2-5449-877D-6372B8A3C629}">
      <dsp:nvSpPr>
        <dsp:cNvPr id="0" name=""/>
        <dsp:cNvSpPr/>
      </dsp:nvSpPr>
      <dsp:spPr>
        <a:xfrm>
          <a:off x="0" y="449724"/>
          <a:ext cx="6408738" cy="2381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389" tIns="374904" rIns="49738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Employers and Temp agencies can’t mention anything about criminal history or background checks when they advertise jobs.</a:t>
          </a:r>
        </a:p>
        <a:p>
          <a:pPr marL="171450" lvl="1" indent="-171450" algn="l" defTabSz="800100">
            <a:lnSpc>
              <a:spcPct val="90000"/>
            </a:lnSpc>
            <a:spcBef>
              <a:spcPct val="0"/>
            </a:spcBef>
            <a:spcAft>
              <a:spcPct val="15000"/>
            </a:spcAft>
            <a:buChar char="•"/>
          </a:pPr>
          <a:r>
            <a:rPr lang="en-US" sz="1800" kern="1200"/>
            <a:t>Examples of illegal activity by employers in job ads:</a:t>
          </a:r>
        </a:p>
        <a:p>
          <a:pPr marL="342900" lvl="2" indent="-171450" algn="l" defTabSz="800100">
            <a:lnSpc>
              <a:spcPct val="90000"/>
            </a:lnSpc>
            <a:spcBef>
              <a:spcPct val="0"/>
            </a:spcBef>
            <a:spcAft>
              <a:spcPct val="15000"/>
            </a:spcAft>
            <a:buChar char="•"/>
          </a:pPr>
          <a:r>
            <a:rPr lang="en-US" sz="1800" kern="1200"/>
            <a:t>“Background Check Required”</a:t>
          </a:r>
        </a:p>
        <a:p>
          <a:pPr marL="342900" lvl="2" indent="-171450" algn="l" defTabSz="800100">
            <a:lnSpc>
              <a:spcPct val="90000"/>
            </a:lnSpc>
            <a:spcBef>
              <a:spcPct val="0"/>
            </a:spcBef>
            <a:spcAft>
              <a:spcPct val="15000"/>
            </a:spcAft>
            <a:buChar char="•"/>
          </a:pPr>
          <a:r>
            <a:rPr lang="en-US" sz="1800" kern="1200"/>
            <a:t>“No Felonies”</a:t>
          </a:r>
        </a:p>
      </dsp:txBody>
      <dsp:txXfrm>
        <a:off x="0" y="449724"/>
        <a:ext cx="6408738" cy="2381400"/>
      </dsp:txXfrm>
    </dsp:sp>
    <dsp:sp modelId="{B61257A5-4F8F-694E-B87C-761DBC33DD8B}">
      <dsp:nvSpPr>
        <dsp:cNvPr id="0" name=""/>
        <dsp:cNvSpPr/>
      </dsp:nvSpPr>
      <dsp:spPr>
        <a:xfrm>
          <a:off x="320436" y="184044"/>
          <a:ext cx="4486116"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565" tIns="0" rIns="169565" bIns="0" numCol="1" spcCol="1270" anchor="ctr" anchorCtr="0">
          <a:noAutofit/>
        </a:bodyPr>
        <a:lstStyle/>
        <a:p>
          <a:pPr marL="0" lvl="0" indent="0" algn="l" defTabSz="800100">
            <a:lnSpc>
              <a:spcPct val="90000"/>
            </a:lnSpc>
            <a:spcBef>
              <a:spcPct val="0"/>
            </a:spcBef>
            <a:spcAft>
              <a:spcPct val="35000"/>
            </a:spcAft>
            <a:buNone/>
          </a:pPr>
          <a:r>
            <a:rPr lang="en-US" sz="1800" b="1" u="sng" kern="1200"/>
            <a:t>Job Postings and Applications</a:t>
          </a:r>
          <a:endParaRPr lang="en-US" sz="1800" kern="1200"/>
        </a:p>
      </dsp:txBody>
      <dsp:txXfrm>
        <a:off x="346375" y="209983"/>
        <a:ext cx="4434238" cy="479482"/>
      </dsp:txXfrm>
    </dsp:sp>
    <dsp:sp modelId="{A73F61F9-C754-DE42-8C2E-B5AD75C60E68}">
      <dsp:nvSpPr>
        <dsp:cNvPr id="0" name=""/>
        <dsp:cNvSpPr/>
      </dsp:nvSpPr>
      <dsp:spPr>
        <a:xfrm>
          <a:off x="0" y="3194005"/>
          <a:ext cx="6408738" cy="2381400"/>
        </a:xfrm>
        <a:prstGeom prst="rect">
          <a:avLst/>
        </a:prstGeom>
        <a:solidFill>
          <a:schemeClr val="lt1">
            <a:alpha val="90000"/>
            <a:hueOff val="0"/>
            <a:satOff val="0"/>
            <a:lumOff val="0"/>
            <a:alphaOff val="0"/>
          </a:schemeClr>
        </a:solidFill>
        <a:ln w="12700" cap="flat" cmpd="sng" algn="ctr">
          <a:solidFill>
            <a:schemeClr val="accent2">
              <a:hueOff val="-5936795"/>
              <a:satOff val="0"/>
              <a:lumOff val="-241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389" tIns="374904" rIns="49738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Employers can’t mention anything about criminal history or background checks in your interview. </a:t>
          </a:r>
        </a:p>
        <a:p>
          <a:pPr marL="171450" lvl="1" indent="-171450" algn="l" defTabSz="800100">
            <a:lnSpc>
              <a:spcPct val="90000"/>
            </a:lnSpc>
            <a:spcBef>
              <a:spcPct val="0"/>
            </a:spcBef>
            <a:spcAft>
              <a:spcPct val="15000"/>
            </a:spcAft>
            <a:buChar char="•"/>
          </a:pPr>
          <a:r>
            <a:rPr lang="en-US" sz="1800" kern="1200"/>
            <a:t>They can’t ask you if you have a record or can pass a background check</a:t>
          </a:r>
        </a:p>
        <a:p>
          <a:pPr marL="171450" lvl="1" indent="-171450" algn="l" defTabSz="800100">
            <a:lnSpc>
              <a:spcPct val="90000"/>
            </a:lnSpc>
            <a:spcBef>
              <a:spcPct val="0"/>
            </a:spcBef>
            <a:spcAft>
              <a:spcPct val="15000"/>
            </a:spcAft>
            <a:buChar char="•"/>
          </a:pPr>
          <a:r>
            <a:rPr lang="en-US" sz="1800" kern="1200"/>
            <a:t>Before they can ask about your criminal history, they must give you a conditional offer of employment </a:t>
          </a:r>
        </a:p>
      </dsp:txBody>
      <dsp:txXfrm>
        <a:off x="0" y="3194005"/>
        <a:ext cx="6408738" cy="2381400"/>
      </dsp:txXfrm>
    </dsp:sp>
    <dsp:sp modelId="{3509484C-373B-6340-8A2A-7704B2F734EF}">
      <dsp:nvSpPr>
        <dsp:cNvPr id="0" name=""/>
        <dsp:cNvSpPr/>
      </dsp:nvSpPr>
      <dsp:spPr>
        <a:xfrm>
          <a:off x="320436" y="2928324"/>
          <a:ext cx="4486116" cy="531360"/>
        </a:xfrm>
        <a:prstGeom prst="roundRect">
          <a:avLst/>
        </a:prstGeom>
        <a:solidFill>
          <a:schemeClr val="accent2">
            <a:hueOff val="-5936795"/>
            <a:satOff val="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565" tIns="0" rIns="169565" bIns="0" numCol="1" spcCol="1270" anchor="ctr" anchorCtr="0">
          <a:noAutofit/>
        </a:bodyPr>
        <a:lstStyle/>
        <a:p>
          <a:pPr marL="0" lvl="0" indent="0" algn="l" defTabSz="800100">
            <a:lnSpc>
              <a:spcPct val="90000"/>
            </a:lnSpc>
            <a:spcBef>
              <a:spcPct val="0"/>
            </a:spcBef>
            <a:spcAft>
              <a:spcPct val="35000"/>
            </a:spcAft>
            <a:buNone/>
          </a:pPr>
          <a:r>
            <a:rPr lang="en-US" sz="1800" b="1" u="sng" kern="1200"/>
            <a:t>Job Interviews</a:t>
          </a:r>
          <a:endParaRPr lang="en-US" sz="1800" kern="1200"/>
        </a:p>
      </dsp:txBody>
      <dsp:txXfrm>
        <a:off x="346375" y="2954263"/>
        <a:ext cx="4434238"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DBF21-4FAF-EB4F-B252-910E7803ED96}">
      <dsp:nvSpPr>
        <dsp:cNvPr id="0" name=""/>
        <dsp:cNvSpPr/>
      </dsp:nvSpPr>
      <dsp:spPr>
        <a:xfrm>
          <a:off x="0" y="4342424"/>
          <a:ext cx="6408738" cy="142528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Employers may never ask about and ignore any information they learn about the following:</a:t>
          </a:r>
        </a:p>
      </dsp:txBody>
      <dsp:txXfrm>
        <a:off x="0" y="4342424"/>
        <a:ext cx="6408738" cy="769651"/>
      </dsp:txXfrm>
    </dsp:sp>
    <dsp:sp modelId="{C334761F-976C-6F4C-9AFA-A6567486D967}">
      <dsp:nvSpPr>
        <dsp:cNvPr id="0" name=""/>
        <dsp:cNvSpPr/>
      </dsp:nvSpPr>
      <dsp:spPr>
        <a:xfrm>
          <a:off x="3129" y="5083570"/>
          <a:ext cx="1067079" cy="6556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Non-convictions (includes arrests that are not prosecuted, acquittals, dismissed charges, expunged and vacated cases)</a:t>
          </a:r>
        </a:p>
      </dsp:txBody>
      <dsp:txXfrm>
        <a:off x="3129" y="5083570"/>
        <a:ext cx="1067079" cy="655629"/>
      </dsp:txXfrm>
    </dsp:sp>
    <dsp:sp modelId="{7DA1340F-5C70-DE4C-8D3A-23AA37966908}">
      <dsp:nvSpPr>
        <dsp:cNvPr id="0" name=""/>
        <dsp:cNvSpPr/>
      </dsp:nvSpPr>
      <dsp:spPr>
        <a:xfrm>
          <a:off x="1070209" y="5083570"/>
          <a:ext cx="1067079" cy="655629"/>
        </a:xfrm>
        <a:prstGeom prst="rect">
          <a:avLst/>
        </a:prstGeom>
        <a:solidFill>
          <a:schemeClr val="accent5">
            <a:tint val="40000"/>
            <a:alpha val="90000"/>
            <a:hueOff val="-79648"/>
            <a:satOff val="-19687"/>
            <a:lumOff val="-180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ACD (Adjournment in Contemplation of Dismissal)</a:t>
          </a:r>
        </a:p>
      </dsp:txBody>
      <dsp:txXfrm>
        <a:off x="1070209" y="5083570"/>
        <a:ext cx="1067079" cy="655629"/>
      </dsp:txXfrm>
    </dsp:sp>
    <dsp:sp modelId="{118CD264-CDF3-444E-AC2B-D332046513C4}">
      <dsp:nvSpPr>
        <dsp:cNvPr id="0" name=""/>
        <dsp:cNvSpPr/>
      </dsp:nvSpPr>
      <dsp:spPr>
        <a:xfrm>
          <a:off x="2137289" y="5083570"/>
          <a:ext cx="1067079" cy="655629"/>
        </a:xfrm>
        <a:prstGeom prst="rect">
          <a:avLst/>
        </a:prstGeom>
        <a:solidFill>
          <a:schemeClr val="accent5">
            <a:tint val="40000"/>
            <a:alpha val="90000"/>
            <a:hueOff val="-159296"/>
            <a:satOff val="-39374"/>
            <a:lumOff val="-3605"/>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Y.O. cases (Youthful Offender)</a:t>
          </a:r>
        </a:p>
      </dsp:txBody>
      <dsp:txXfrm>
        <a:off x="2137289" y="5083570"/>
        <a:ext cx="1067079" cy="655629"/>
      </dsp:txXfrm>
    </dsp:sp>
    <dsp:sp modelId="{2239BCC5-E1EE-9B4C-9D64-2DE02D4B4DE5}">
      <dsp:nvSpPr>
        <dsp:cNvPr id="0" name=""/>
        <dsp:cNvSpPr/>
      </dsp:nvSpPr>
      <dsp:spPr>
        <a:xfrm>
          <a:off x="3204368" y="5083570"/>
          <a:ext cx="1067079" cy="655629"/>
        </a:xfrm>
        <a:prstGeom prst="rect">
          <a:avLst/>
        </a:prstGeom>
        <a:solidFill>
          <a:schemeClr val="accent5">
            <a:tint val="40000"/>
            <a:alpha val="90000"/>
            <a:hueOff val="-238945"/>
            <a:satOff val="-59061"/>
            <a:lumOff val="-5407"/>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Violations</a:t>
          </a:r>
        </a:p>
      </dsp:txBody>
      <dsp:txXfrm>
        <a:off x="3204368" y="5083570"/>
        <a:ext cx="1067079" cy="655629"/>
      </dsp:txXfrm>
    </dsp:sp>
    <dsp:sp modelId="{2AD7B419-70DF-8048-ABAA-45B69DAD1FA9}">
      <dsp:nvSpPr>
        <dsp:cNvPr id="0" name=""/>
        <dsp:cNvSpPr/>
      </dsp:nvSpPr>
      <dsp:spPr>
        <a:xfrm>
          <a:off x="4271448" y="5083570"/>
          <a:ext cx="1067079" cy="655629"/>
        </a:xfrm>
        <a:prstGeom prst="rect">
          <a:avLst/>
        </a:prstGeom>
        <a:solidFill>
          <a:schemeClr val="accent5">
            <a:tint val="40000"/>
            <a:alpha val="90000"/>
            <a:hueOff val="-318593"/>
            <a:satOff val="-78748"/>
            <a:lumOff val="-721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Non-criminal offenses (this does not include driving infractions)</a:t>
          </a:r>
        </a:p>
      </dsp:txBody>
      <dsp:txXfrm>
        <a:off x="4271448" y="5083570"/>
        <a:ext cx="1067079" cy="655629"/>
      </dsp:txXfrm>
    </dsp:sp>
    <dsp:sp modelId="{5B5F35C9-64BA-7044-BA95-1814E1DD9078}">
      <dsp:nvSpPr>
        <dsp:cNvPr id="0" name=""/>
        <dsp:cNvSpPr/>
      </dsp:nvSpPr>
      <dsp:spPr>
        <a:xfrm>
          <a:off x="5338528" y="5083570"/>
          <a:ext cx="1067079" cy="655629"/>
        </a:xfrm>
        <a:prstGeom prst="rect">
          <a:avLst/>
        </a:prstGeom>
        <a:solidFill>
          <a:schemeClr val="accent5">
            <a:tint val="40000"/>
            <a:alpha val="90000"/>
            <a:hueOff val="-398241"/>
            <a:satOff val="-98435"/>
            <a:lumOff val="-901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US" sz="700" kern="1200"/>
            <a:t>Sealed cases </a:t>
          </a:r>
        </a:p>
      </dsp:txBody>
      <dsp:txXfrm>
        <a:off x="5338528" y="5083570"/>
        <a:ext cx="1067079" cy="655629"/>
      </dsp:txXfrm>
    </dsp:sp>
    <dsp:sp modelId="{CBB1CA3A-6CB8-F448-AD99-FB46BC1D3C9F}">
      <dsp:nvSpPr>
        <dsp:cNvPr id="0" name=""/>
        <dsp:cNvSpPr/>
      </dsp:nvSpPr>
      <dsp:spPr>
        <a:xfrm rot="10800000">
          <a:off x="0" y="2171722"/>
          <a:ext cx="6408738" cy="2192081"/>
        </a:xfrm>
        <a:prstGeom prst="upArrowCallout">
          <a:avLst/>
        </a:prstGeom>
        <a:gradFill rotWithShape="0">
          <a:gsLst>
            <a:gs pos="0">
              <a:schemeClr val="accent5">
                <a:hueOff val="-488671"/>
                <a:satOff val="-49551"/>
                <a:lumOff val="-15588"/>
                <a:alphaOff val="0"/>
                <a:satMod val="103000"/>
                <a:lumMod val="102000"/>
                <a:tint val="94000"/>
              </a:schemeClr>
            </a:gs>
            <a:gs pos="50000">
              <a:schemeClr val="accent5">
                <a:hueOff val="-488671"/>
                <a:satOff val="-49551"/>
                <a:lumOff val="-15588"/>
                <a:alphaOff val="0"/>
                <a:satMod val="110000"/>
                <a:lumMod val="100000"/>
                <a:shade val="100000"/>
              </a:schemeClr>
            </a:gs>
            <a:gs pos="100000">
              <a:schemeClr val="accent5">
                <a:hueOff val="-488671"/>
                <a:satOff val="-49551"/>
                <a:lumOff val="-15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Now the employer can ask you about your criminal record, but you are still protected from certain types of questions and the employer cannot just decide not to hire you because of what they find.</a:t>
          </a:r>
        </a:p>
      </dsp:txBody>
      <dsp:txXfrm rot="10800000">
        <a:off x="0" y="2171722"/>
        <a:ext cx="6408738" cy="1424348"/>
      </dsp:txXfrm>
    </dsp:sp>
    <dsp:sp modelId="{35E2CB63-F529-4045-BFE9-32D2A1FB08BC}">
      <dsp:nvSpPr>
        <dsp:cNvPr id="0" name=""/>
        <dsp:cNvSpPr/>
      </dsp:nvSpPr>
      <dsp:spPr>
        <a:xfrm rot="10800000">
          <a:off x="0" y="1019"/>
          <a:ext cx="6408738" cy="2192081"/>
        </a:xfrm>
        <a:prstGeom prst="upArrowCallout">
          <a:avLst/>
        </a:prstGeom>
        <a:gradFill rotWithShape="0">
          <a:gsLst>
            <a:gs pos="0">
              <a:schemeClr val="accent5">
                <a:hueOff val="-977342"/>
                <a:satOff val="-99103"/>
                <a:lumOff val="-31177"/>
                <a:alphaOff val="0"/>
                <a:satMod val="103000"/>
                <a:lumMod val="102000"/>
                <a:tint val="94000"/>
              </a:schemeClr>
            </a:gs>
            <a:gs pos="50000">
              <a:schemeClr val="accent5">
                <a:hueOff val="-977342"/>
                <a:satOff val="-99103"/>
                <a:lumOff val="-31177"/>
                <a:alphaOff val="0"/>
                <a:satMod val="110000"/>
                <a:lumMod val="100000"/>
                <a:shade val="100000"/>
              </a:schemeClr>
            </a:gs>
            <a:gs pos="100000">
              <a:schemeClr val="accent5">
                <a:hueOff val="-977342"/>
                <a:satOff val="-99103"/>
                <a:lumOff val="-3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You have passed the interview stage and they want to give you the job. </a:t>
          </a:r>
        </a:p>
      </dsp:txBody>
      <dsp:txXfrm rot="10800000">
        <a:off x="0" y="1019"/>
        <a:ext cx="6408738" cy="1424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04818-F1A4-7D42-A69C-AD680BA39962}">
      <dsp:nvSpPr>
        <dsp:cNvPr id="0" name=""/>
        <dsp:cNvSpPr/>
      </dsp:nvSpPr>
      <dsp:spPr>
        <a:xfrm>
          <a:off x="11104" y="692962"/>
          <a:ext cx="2613046" cy="43451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baseline="0"/>
            <a:t>If an employer has no concerns after reviewing your record, the job is yours. If they do have concerns, the employer must ask you for evidence of good conduct or rehabilitation and do a “Fair Chance Analysis” of your record.</a:t>
          </a:r>
          <a:endParaRPr lang="en-US" sz="1100" kern="1200"/>
        </a:p>
      </dsp:txBody>
      <dsp:txXfrm>
        <a:off x="11104" y="692962"/>
        <a:ext cx="2613046" cy="4345174"/>
      </dsp:txXfrm>
    </dsp:sp>
    <dsp:sp modelId="{34564AC9-6E8A-A344-9487-137B6A9CCFB3}">
      <dsp:nvSpPr>
        <dsp:cNvPr id="0" name=""/>
        <dsp:cNvSpPr/>
      </dsp:nvSpPr>
      <dsp:spPr>
        <a:xfrm>
          <a:off x="2659829" y="2744050"/>
          <a:ext cx="391956"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0C198-A872-9A4C-848D-6AE43D0F4199}">
      <dsp:nvSpPr>
        <dsp:cNvPr id="0" name=""/>
        <dsp:cNvSpPr/>
      </dsp:nvSpPr>
      <dsp:spPr>
        <a:xfrm>
          <a:off x="3087466" y="1663240"/>
          <a:ext cx="2613046" cy="2404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488950">
            <a:lnSpc>
              <a:spcPct val="90000"/>
            </a:lnSpc>
            <a:spcBef>
              <a:spcPct val="0"/>
            </a:spcBef>
            <a:spcAft>
              <a:spcPct val="35000"/>
            </a:spcAft>
            <a:buNone/>
          </a:pPr>
          <a:r>
            <a:rPr lang="en-US" sz="1100" kern="1200" baseline="0"/>
            <a:t>An employer may only take away your job offer for two reasons</a:t>
          </a:r>
          <a:endParaRPr lang="en-US" sz="1100" kern="1200"/>
        </a:p>
        <a:p>
          <a:pPr marL="57150" lvl="1" indent="-57150" algn="l" defTabSz="400050">
            <a:lnSpc>
              <a:spcPct val="90000"/>
            </a:lnSpc>
            <a:spcBef>
              <a:spcPct val="0"/>
            </a:spcBef>
            <a:spcAft>
              <a:spcPct val="15000"/>
            </a:spcAft>
            <a:buChar char="•"/>
          </a:pPr>
          <a:r>
            <a:rPr lang="en-US" sz="900" kern="1200" baseline="0"/>
            <a:t>There is a direct relationship between the alleged crime or conviction</a:t>
          </a:r>
          <a:endParaRPr lang="en-US" sz="900" kern="1200"/>
        </a:p>
        <a:p>
          <a:pPr marL="57150" lvl="1" indent="-57150" algn="l" defTabSz="400050">
            <a:lnSpc>
              <a:spcPct val="90000"/>
            </a:lnSpc>
            <a:spcBef>
              <a:spcPct val="0"/>
            </a:spcBef>
            <a:spcAft>
              <a:spcPct val="15000"/>
            </a:spcAft>
            <a:buChar char="•"/>
          </a:pPr>
          <a:r>
            <a:rPr lang="en-US" sz="900" kern="1200" baseline="0"/>
            <a:t>Hiring you would involve an unreasonable risk to people or property</a:t>
          </a:r>
          <a:endParaRPr lang="en-US" sz="900" kern="1200"/>
        </a:p>
      </dsp:txBody>
      <dsp:txXfrm>
        <a:off x="3087466" y="1663240"/>
        <a:ext cx="2613046" cy="2404619"/>
      </dsp:txXfrm>
    </dsp:sp>
    <dsp:sp modelId="{6BBE32BB-45EA-F945-B91A-7636FD52B499}">
      <dsp:nvSpPr>
        <dsp:cNvPr id="0" name=""/>
        <dsp:cNvSpPr/>
      </dsp:nvSpPr>
      <dsp:spPr>
        <a:xfrm>
          <a:off x="5736191" y="2744050"/>
          <a:ext cx="391956"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6DE8F-F81D-C946-B439-5EBFBEF3D6BE}">
      <dsp:nvSpPr>
        <dsp:cNvPr id="0" name=""/>
        <dsp:cNvSpPr/>
      </dsp:nvSpPr>
      <dsp:spPr>
        <a:xfrm>
          <a:off x="6155913" y="-110959"/>
          <a:ext cx="2613046" cy="59530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488950">
            <a:lnSpc>
              <a:spcPct val="90000"/>
            </a:lnSpc>
            <a:spcBef>
              <a:spcPct val="0"/>
            </a:spcBef>
            <a:spcAft>
              <a:spcPct val="35000"/>
            </a:spcAft>
            <a:buNone/>
          </a:pPr>
          <a:r>
            <a:rPr lang="en-US" sz="1100" kern="1200" baseline="0"/>
            <a:t>The Employer must consider these “Fair Chance Factors” to determine if there is a direct relationship or an unreasonable risk</a:t>
          </a:r>
          <a:endParaRPr lang="en-US" sz="1100" kern="1200"/>
        </a:p>
        <a:p>
          <a:pPr marL="57150" lvl="1" indent="-57150" algn="l" defTabSz="444500">
            <a:lnSpc>
              <a:spcPct val="90000"/>
            </a:lnSpc>
            <a:spcBef>
              <a:spcPct val="0"/>
            </a:spcBef>
            <a:spcAft>
              <a:spcPct val="15000"/>
            </a:spcAft>
            <a:buChar char="•"/>
          </a:pPr>
          <a:r>
            <a:rPr lang="en-US" sz="1000" b="1" kern="1200" baseline="0"/>
            <a:t>NY encourages employment for people with criminal records</a:t>
          </a:r>
          <a:endParaRPr lang="en-US" sz="1000" b="1" kern="1200"/>
        </a:p>
        <a:p>
          <a:pPr marL="57150" lvl="1" indent="-57150" algn="l" defTabSz="444500">
            <a:lnSpc>
              <a:spcPct val="90000"/>
            </a:lnSpc>
            <a:spcBef>
              <a:spcPct val="0"/>
            </a:spcBef>
            <a:spcAft>
              <a:spcPct val="15000"/>
            </a:spcAft>
            <a:buChar char="•"/>
          </a:pPr>
          <a:r>
            <a:rPr lang="en-US" sz="1000" b="1" kern="1200" baseline="0"/>
            <a:t>The specific job duties and responsibilities</a:t>
          </a:r>
          <a:endParaRPr lang="en-US" sz="1000" b="1" kern="1200"/>
        </a:p>
        <a:p>
          <a:pPr marL="57150" lvl="1" indent="-57150" algn="l" defTabSz="444500">
            <a:lnSpc>
              <a:spcPct val="90000"/>
            </a:lnSpc>
            <a:spcBef>
              <a:spcPct val="0"/>
            </a:spcBef>
            <a:spcAft>
              <a:spcPct val="15000"/>
            </a:spcAft>
            <a:buChar char="•"/>
          </a:pPr>
          <a:r>
            <a:rPr lang="en-US" sz="1000" b="1" kern="1200" baseline="0"/>
            <a:t>Whether your record affects your ability to perform one or more job duties</a:t>
          </a:r>
          <a:endParaRPr lang="en-US" sz="1000" b="1" kern="1200"/>
        </a:p>
        <a:p>
          <a:pPr marL="57150" lvl="1" indent="-57150" algn="l" defTabSz="444500">
            <a:lnSpc>
              <a:spcPct val="90000"/>
            </a:lnSpc>
            <a:spcBef>
              <a:spcPct val="0"/>
            </a:spcBef>
            <a:spcAft>
              <a:spcPct val="15000"/>
            </a:spcAft>
            <a:buChar char="•"/>
          </a:pPr>
          <a:r>
            <a:rPr lang="en-US" sz="1000" b="1" kern="1200" baseline="0"/>
            <a:t>The time since the alleged or convicted crime occurred (not the date of the arrest or conviction)</a:t>
          </a:r>
          <a:endParaRPr lang="en-US" sz="1000" b="1" kern="1200"/>
        </a:p>
        <a:p>
          <a:pPr marL="57150" lvl="1" indent="-57150" algn="l" defTabSz="444500">
            <a:lnSpc>
              <a:spcPct val="90000"/>
            </a:lnSpc>
            <a:spcBef>
              <a:spcPct val="0"/>
            </a:spcBef>
            <a:spcAft>
              <a:spcPct val="15000"/>
            </a:spcAft>
            <a:buChar char="•"/>
          </a:pPr>
          <a:r>
            <a:rPr lang="en-US" sz="1000" b="1" kern="1200" baseline="0"/>
            <a:t>Your age when the alleged or convicted crime occurred (if you were 25 or younger, that’s a mitigating factor that weighs in your favor.)</a:t>
          </a:r>
          <a:endParaRPr lang="en-US" sz="1000" b="1" kern="1200"/>
        </a:p>
        <a:p>
          <a:pPr marL="57150" lvl="1" indent="-57150" algn="l" defTabSz="444500">
            <a:lnSpc>
              <a:spcPct val="90000"/>
            </a:lnSpc>
            <a:spcBef>
              <a:spcPct val="0"/>
            </a:spcBef>
            <a:spcAft>
              <a:spcPct val="15000"/>
            </a:spcAft>
            <a:buChar char="•"/>
          </a:pPr>
          <a:r>
            <a:rPr lang="en-US" sz="1000" b="1" kern="1200" baseline="0"/>
            <a:t>The seriousness of your alleged or convicted conduct. (Possession or sale of a controlled substance is not considered particularly serious in this context).</a:t>
          </a:r>
          <a:endParaRPr lang="en-US" sz="1000" b="1" kern="1200"/>
        </a:p>
        <a:p>
          <a:pPr marL="57150" lvl="1" indent="-57150" algn="l" defTabSz="444500">
            <a:lnSpc>
              <a:spcPct val="90000"/>
            </a:lnSpc>
            <a:spcBef>
              <a:spcPct val="0"/>
            </a:spcBef>
            <a:spcAft>
              <a:spcPct val="15000"/>
            </a:spcAft>
            <a:buChar char="•"/>
          </a:pPr>
          <a:r>
            <a:rPr lang="en-US" sz="1000" b="1" kern="1200" baseline="0"/>
            <a:t>Evidence of your accomplishments, such as rehabilitation or good conduct.</a:t>
          </a:r>
          <a:endParaRPr lang="en-US" sz="1000" b="1" kern="1200"/>
        </a:p>
        <a:p>
          <a:pPr marL="57150" lvl="1" indent="-57150" algn="l" defTabSz="444500">
            <a:lnSpc>
              <a:spcPct val="90000"/>
            </a:lnSpc>
            <a:spcBef>
              <a:spcPct val="0"/>
            </a:spcBef>
            <a:spcAft>
              <a:spcPct val="15000"/>
            </a:spcAft>
            <a:buChar char="•"/>
          </a:pPr>
          <a:r>
            <a:rPr lang="en-US" sz="1000" b="1" kern="1200" baseline="0"/>
            <a:t>The employer’s interest in protecting people and property.</a:t>
          </a:r>
          <a:endParaRPr lang="en-US" sz="1000" b="1" kern="1200"/>
        </a:p>
        <a:p>
          <a:pPr marL="57150" lvl="1" indent="-57150" algn="l" defTabSz="444500">
            <a:lnSpc>
              <a:spcPct val="90000"/>
            </a:lnSpc>
            <a:spcBef>
              <a:spcPct val="0"/>
            </a:spcBef>
            <a:spcAft>
              <a:spcPct val="15000"/>
            </a:spcAft>
            <a:buChar char="•"/>
          </a:pPr>
          <a:r>
            <a:rPr lang="en-US" sz="1000" b="1" kern="1200" baseline="0"/>
            <a:t>If you have a certificate of relief from disabilities or a certificate of good conduct, the employer must presume that you are rehabilitated. </a:t>
          </a:r>
          <a:endParaRPr lang="en-US" sz="1000" b="1" kern="1200"/>
        </a:p>
      </dsp:txBody>
      <dsp:txXfrm>
        <a:off x="6155913" y="-110959"/>
        <a:ext cx="2613046" cy="5953019"/>
      </dsp:txXfrm>
    </dsp:sp>
    <dsp:sp modelId="{91BE2F53-2FBF-7E4C-AE48-25E60BD814BB}">
      <dsp:nvSpPr>
        <dsp:cNvPr id="0" name=""/>
        <dsp:cNvSpPr/>
      </dsp:nvSpPr>
      <dsp:spPr>
        <a:xfrm>
          <a:off x="8812553" y="2744050"/>
          <a:ext cx="391956" cy="24300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94F8F-80FD-0A41-B9D0-06C13D00C7F0}">
      <dsp:nvSpPr>
        <dsp:cNvPr id="0" name=""/>
        <dsp:cNvSpPr/>
      </dsp:nvSpPr>
      <dsp:spPr>
        <a:xfrm>
          <a:off x="9240189" y="692962"/>
          <a:ext cx="2613046" cy="43451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baseline="0"/>
            <a:t>The analysis must be written, and they must give you at least 5 days to respond with information</a:t>
          </a:r>
          <a:endParaRPr lang="en-US" sz="1100" kern="1200"/>
        </a:p>
      </dsp:txBody>
      <dsp:txXfrm>
        <a:off x="9240189" y="692962"/>
        <a:ext cx="2613046" cy="43451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01E9B-76CA-DF4B-BCC0-31603F211300}">
      <dsp:nvSpPr>
        <dsp:cNvPr id="0" name=""/>
        <dsp:cNvSpPr/>
      </dsp:nvSpPr>
      <dsp:spPr>
        <a:xfrm>
          <a:off x="0" y="33420"/>
          <a:ext cx="6408738" cy="10924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still are protected even when you have a job</a:t>
          </a:r>
        </a:p>
      </dsp:txBody>
      <dsp:txXfrm>
        <a:off x="53329" y="86749"/>
        <a:ext cx="6302080" cy="985783"/>
      </dsp:txXfrm>
    </dsp:sp>
    <dsp:sp modelId="{A0B428E5-4CA6-4741-833C-C46238D5651F}">
      <dsp:nvSpPr>
        <dsp:cNvPr id="0" name=""/>
        <dsp:cNvSpPr/>
      </dsp:nvSpPr>
      <dsp:spPr>
        <a:xfrm>
          <a:off x="0" y="1183462"/>
          <a:ext cx="6408738" cy="1092441"/>
        </a:xfrm>
        <a:prstGeom prst="roundRect">
          <a:avLst/>
        </a:prstGeom>
        <a:solidFill>
          <a:schemeClr val="accent2">
            <a:hueOff val="-1484199"/>
            <a:satOff val="0"/>
            <a:lumOff val="-6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Like the Fair Chance Analysis for job seekers, but it must also look at your job performance. </a:t>
          </a:r>
        </a:p>
      </dsp:txBody>
      <dsp:txXfrm>
        <a:off x="53329" y="1236791"/>
        <a:ext cx="6302080" cy="985783"/>
      </dsp:txXfrm>
    </dsp:sp>
    <dsp:sp modelId="{48478CBC-A9F4-5449-AFB6-A26E0A3C0A57}">
      <dsp:nvSpPr>
        <dsp:cNvPr id="0" name=""/>
        <dsp:cNvSpPr/>
      </dsp:nvSpPr>
      <dsp:spPr>
        <a:xfrm>
          <a:off x="0" y="2333504"/>
          <a:ext cx="6408738" cy="1092441"/>
        </a:xfrm>
        <a:prstGeom prst="roundRect">
          <a:avLst/>
        </a:prstGeom>
        <a:solidFill>
          <a:schemeClr val="accent2">
            <a:hueOff val="-2968397"/>
            <a:satOff val="0"/>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can only be disciplined for your arrest/conviction, if they find a direct relationship or it causes an unreasonable risk</a:t>
          </a:r>
        </a:p>
      </dsp:txBody>
      <dsp:txXfrm>
        <a:off x="53329" y="2386833"/>
        <a:ext cx="6302080" cy="985783"/>
      </dsp:txXfrm>
    </dsp:sp>
    <dsp:sp modelId="{76F507C5-9A74-734F-BDBE-EFFDF05C6520}">
      <dsp:nvSpPr>
        <dsp:cNvPr id="0" name=""/>
        <dsp:cNvSpPr/>
      </dsp:nvSpPr>
      <dsp:spPr>
        <a:xfrm>
          <a:off x="0" y="3483545"/>
          <a:ext cx="6408738" cy="1092441"/>
        </a:xfrm>
        <a:prstGeom prst="roundRect">
          <a:avLst/>
        </a:prstGeom>
        <a:solidFill>
          <a:schemeClr val="accent2">
            <a:hueOff val="-4452596"/>
            <a:satOff val="0"/>
            <a:lumOff val="-180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employer may place you on leave for a reasonable time period (usually 5 business days) while they do an analysis. </a:t>
          </a:r>
        </a:p>
      </dsp:txBody>
      <dsp:txXfrm>
        <a:off x="53329" y="3536874"/>
        <a:ext cx="6302080" cy="985783"/>
      </dsp:txXfrm>
    </dsp:sp>
    <dsp:sp modelId="{CBFF95B0-512F-EC47-B130-194E015C5C6F}">
      <dsp:nvSpPr>
        <dsp:cNvPr id="0" name=""/>
        <dsp:cNvSpPr/>
      </dsp:nvSpPr>
      <dsp:spPr>
        <a:xfrm>
          <a:off x="0" y="4633587"/>
          <a:ext cx="6408738" cy="1092441"/>
        </a:xfrm>
        <a:prstGeom prst="roundRect">
          <a:avLst/>
        </a:prstGeom>
        <a:solidFill>
          <a:schemeClr val="accent2">
            <a:hueOff val="-5936795"/>
            <a:satOff val="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have at least 5 days to respond to their request for information and their request must be in writing.</a:t>
          </a:r>
        </a:p>
      </dsp:txBody>
      <dsp:txXfrm>
        <a:off x="53329" y="4686916"/>
        <a:ext cx="6302080" cy="9857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7509-ACEC-A943-955E-24047A78808C}">
      <dsp:nvSpPr>
        <dsp:cNvPr id="0" name=""/>
        <dsp:cNvSpPr/>
      </dsp:nvSpPr>
      <dsp:spPr>
        <a:xfrm>
          <a:off x="181497" y="799"/>
          <a:ext cx="2878925" cy="17273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Police Officers, Peace Officers, and Civilian Law Enforcement</a:t>
          </a:r>
        </a:p>
        <a:p>
          <a:pPr marL="114300" lvl="1" indent="-114300" algn="l" defTabSz="577850">
            <a:lnSpc>
              <a:spcPct val="90000"/>
            </a:lnSpc>
            <a:spcBef>
              <a:spcPct val="0"/>
            </a:spcBef>
            <a:spcAft>
              <a:spcPct val="15000"/>
            </a:spcAft>
            <a:buChar char="•"/>
          </a:pPr>
          <a:r>
            <a:rPr lang="en-US" sz="1300" kern="1200"/>
            <a:t>If you are working in a civilian position at a law enforcement agency, ACDs can’t be used against you</a:t>
          </a:r>
        </a:p>
      </dsp:txBody>
      <dsp:txXfrm>
        <a:off x="181497" y="799"/>
        <a:ext cx="2878925" cy="1727355"/>
      </dsp:txXfrm>
    </dsp:sp>
    <dsp:sp modelId="{78A61045-1BD6-6947-9514-07BAEBE3B219}">
      <dsp:nvSpPr>
        <dsp:cNvPr id="0" name=""/>
        <dsp:cNvSpPr/>
      </dsp:nvSpPr>
      <dsp:spPr>
        <a:xfrm>
          <a:off x="3348315" y="799"/>
          <a:ext cx="2878925" cy="1727355"/>
        </a:xfrm>
        <a:prstGeom prst="rect">
          <a:avLst/>
        </a:prstGeom>
        <a:solidFill>
          <a:schemeClr val="accent2">
            <a:hueOff val="-1187359"/>
            <a:satOff val="0"/>
            <a:lumOff val="-4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Certain Financial jobs</a:t>
          </a:r>
        </a:p>
      </dsp:txBody>
      <dsp:txXfrm>
        <a:off x="3348315" y="799"/>
        <a:ext cx="2878925" cy="1727355"/>
      </dsp:txXfrm>
    </dsp:sp>
    <dsp:sp modelId="{918CF01F-58DB-344C-A065-C17D60356AD7}">
      <dsp:nvSpPr>
        <dsp:cNvPr id="0" name=""/>
        <dsp:cNvSpPr/>
      </dsp:nvSpPr>
      <dsp:spPr>
        <a:xfrm>
          <a:off x="181497" y="2016047"/>
          <a:ext cx="2878925" cy="1727355"/>
        </a:xfrm>
        <a:prstGeom prst="rect">
          <a:avLst/>
        </a:prstGeom>
        <a:solidFill>
          <a:schemeClr val="accent2">
            <a:hueOff val="-2374718"/>
            <a:satOff val="0"/>
            <a:lumOff val="-9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Criminal Background Checks Required by Law</a:t>
          </a:r>
        </a:p>
      </dsp:txBody>
      <dsp:txXfrm>
        <a:off x="181497" y="2016047"/>
        <a:ext cx="2878925" cy="1727355"/>
      </dsp:txXfrm>
    </dsp:sp>
    <dsp:sp modelId="{C7673299-EE81-3443-936D-CD3C18049B38}">
      <dsp:nvSpPr>
        <dsp:cNvPr id="0" name=""/>
        <dsp:cNvSpPr/>
      </dsp:nvSpPr>
      <dsp:spPr>
        <a:xfrm>
          <a:off x="3348315" y="2016047"/>
          <a:ext cx="2878925" cy="1727355"/>
        </a:xfrm>
        <a:prstGeom prst="rect">
          <a:avLst/>
        </a:prstGeom>
        <a:solidFill>
          <a:schemeClr val="accent2">
            <a:hueOff val="-3562077"/>
            <a:satOff val="0"/>
            <a:lumOff val="-14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Laws the Exclude Particular Convictions</a:t>
          </a:r>
        </a:p>
        <a:p>
          <a:pPr marL="114300" lvl="1" indent="-114300" algn="l" defTabSz="577850">
            <a:lnSpc>
              <a:spcPct val="90000"/>
            </a:lnSpc>
            <a:spcBef>
              <a:spcPct val="0"/>
            </a:spcBef>
            <a:spcAft>
              <a:spcPct val="15000"/>
            </a:spcAft>
            <a:buChar char="•"/>
          </a:pPr>
          <a:r>
            <a:rPr lang="en-US" sz="1300" kern="1200"/>
            <a:t>May not ask about other convictions until a conditional offer is made</a:t>
          </a:r>
        </a:p>
      </dsp:txBody>
      <dsp:txXfrm>
        <a:off x="3348315" y="2016047"/>
        <a:ext cx="2878925" cy="1727355"/>
      </dsp:txXfrm>
    </dsp:sp>
    <dsp:sp modelId="{F5D47E3C-CC02-664E-96DD-D9F93A85E4F2}">
      <dsp:nvSpPr>
        <dsp:cNvPr id="0" name=""/>
        <dsp:cNvSpPr/>
      </dsp:nvSpPr>
      <dsp:spPr>
        <a:xfrm>
          <a:off x="181497" y="4031295"/>
          <a:ext cx="2878925" cy="1727355"/>
        </a:xfrm>
        <a:prstGeom prst="rect">
          <a:avLst/>
        </a:prstGeom>
        <a:solidFill>
          <a:schemeClr val="accent2">
            <a:hueOff val="-4749436"/>
            <a:satOff val="0"/>
            <a:lumOff val="-19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Certain City Government Jobs</a:t>
          </a:r>
        </a:p>
      </dsp:txBody>
      <dsp:txXfrm>
        <a:off x="181497" y="4031295"/>
        <a:ext cx="2878925" cy="1727355"/>
      </dsp:txXfrm>
    </dsp:sp>
    <dsp:sp modelId="{7B0CF37C-670D-0343-A8D7-38C49F493A48}">
      <dsp:nvSpPr>
        <dsp:cNvPr id="0" name=""/>
        <dsp:cNvSpPr/>
      </dsp:nvSpPr>
      <dsp:spPr>
        <a:xfrm>
          <a:off x="3348315" y="4031295"/>
          <a:ext cx="2878925" cy="1727355"/>
        </a:xfrm>
        <a:prstGeom prst="rect">
          <a:avLst/>
        </a:prstGeom>
        <a:solidFill>
          <a:schemeClr val="accent2">
            <a:hueOff val="-5936795"/>
            <a:satOff val="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Still Cannot mention background checks in job postings or ads</a:t>
          </a:r>
        </a:p>
      </dsp:txBody>
      <dsp:txXfrm>
        <a:off x="3348315" y="4031295"/>
        <a:ext cx="2878925" cy="17273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94039-AFF8-2349-AC4C-F13653840E6E}">
      <dsp:nvSpPr>
        <dsp:cNvPr id="0" name=""/>
        <dsp:cNvSpPr/>
      </dsp:nvSpPr>
      <dsp:spPr>
        <a:xfrm>
          <a:off x="3252" y="212784"/>
          <a:ext cx="2580205" cy="15481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You do not have to disclose your criminal record before a conditional offer of employment is made unless an exemption applies</a:t>
          </a:r>
          <a:endParaRPr lang="en-US" sz="1500" kern="1200"/>
        </a:p>
      </dsp:txBody>
      <dsp:txXfrm>
        <a:off x="3252" y="212784"/>
        <a:ext cx="2580205" cy="1548123"/>
      </dsp:txXfrm>
    </dsp:sp>
    <dsp:sp modelId="{923C1470-CEE8-F64A-8739-7DB99F7942FF}">
      <dsp:nvSpPr>
        <dsp:cNvPr id="0" name=""/>
        <dsp:cNvSpPr/>
      </dsp:nvSpPr>
      <dsp:spPr>
        <a:xfrm>
          <a:off x="2841478" y="212784"/>
          <a:ext cx="2580205" cy="15481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Know your criminal record before you look for a job</a:t>
          </a:r>
          <a:endParaRPr lang="en-US" sz="1500" kern="1200"/>
        </a:p>
      </dsp:txBody>
      <dsp:txXfrm>
        <a:off x="2841478" y="212784"/>
        <a:ext cx="2580205" cy="1548123"/>
      </dsp:txXfrm>
    </dsp:sp>
    <dsp:sp modelId="{6930CD89-6AEE-EF4D-8FD9-12A8B7CBD753}">
      <dsp:nvSpPr>
        <dsp:cNvPr id="0" name=""/>
        <dsp:cNvSpPr/>
      </dsp:nvSpPr>
      <dsp:spPr>
        <a:xfrm>
          <a:off x="5679704" y="212784"/>
          <a:ext cx="2580205" cy="15481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Always respond to the Fair Chance Analysis. </a:t>
          </a:r>
          <a:endParaRPr lang="en-US" sz="1500" kern="1200"/>
        </a:p>
      </dsp:txBody>
      <dsp:txXfrm>
        <a:off x="5679704" y="212784"/>
        <a:ext cx="2580205" cy="1548123"/>
      </dsp:txXfrm>
    </dsp:sp>
    <dsp:sp modelId="{A089893D-2858-1043-9F82-0C77E265082E}">
      <dsp:nvSpPr>
        <dsp:cNvPr id="0" name=""/>
        <dsp:cNvSpPr/>
      </dsp:nvSpPr>
      <dsp:spPr>
        <a:xfrm>
          <a:off x="8517930" y="212784"/>
          <a:ext cx="2580205" cy="15481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These protections apply even if your arrest or conviction happened in another state</a:t>
          </a:r>
          <a:endParaRPr lang="en-US" sz="1500" kern="1200"/>
        </a:p>
      </dsp:txBody>
      <dsp:txXfrm>
        <a:off x="8517930" y="212784"/>
        <a:ext cx="2580205" cy="1548123"/>
      </dsp:txXfrm>
    </dsp:sp>
    <dsp:sp modelId="{4D7E5803-5A9C-4247-8BFD-4AC2EB282B69}">
      <dsp:nvSpPr>
        <dsp:cNvPr id="0" name=""/>
        <dsp:cNvSpPr/>
      </dsp:nvSpPr>
      <dsp:spPr>
        <a:xfrm>
          <a:off x="1422365" y="2018928"/>
          <a:ext cx="2580205" cy="154812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If you experience discrimination based on your criminal history, you can consult an attorney or legal aid provider like the Bronx Defenders. </a:t>
          </a:r>
          <a:endParaRPr lang="en-US" sz="1500" kern="1200"/>
        </a:p>
      </dsp:txBody>
      <dsp:txXfrm>
        <a:off x="1422365" y="2018928"/>
        <a:ext cx="2580205" cy="1548123"/>
      </dsp:txXfrm>
    </dsp:sp>
    <dsp:sp modelId="{A7A6ECF8-62C7-5A42-AC4A-CB39D2759091}">
      <dsp:nvSpPr>
        <dsp:cNvPr id="0" name=""/>
        <dsp:cNvSpPr/>
      </dsp:nvSpPr>
      <dsp:spPr>
        <a:xfrm>
          <a:off x="4260591" y="2018928"/>
          <a:ext cx="2580205" cy="15481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Or you can file a complaint with the NYC Commission on Human Rights at 212-416-0197 or call 311 and say “human rights”. </a:t>
          </a:r>
          <a:endParaRPr lang="en-US" sz="1500" kern="1200"/>
        </a:p>
      </dsp:txBody>
      <dsp:txXfrm>
        <a:off x="4260591" y="2018928"/>
        <a:ext cx="2580205" cy="1548123"/>
      </dsp:txXfrm>
    </dsp:sp>
    <dsp:sp modelId="{0D4CCBE8-8510-094C-95F6-62B7663292B2}">
      <dsp:nvSpPr>
        <dsp:cNvPr id="0" name=""/>
        <dsp:cNvSpPr/>
      </dsp:nvSpPr>
      <dsp:spPr>
        <a:xfrm>
          <a:off x="7098817" y="2018928"/>
          <a:ext cx="2580205" cy="15481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NYC.gov/HumanRights</a:t>
          </a:r>
          <a:endParaRPr lang="en-US" sz="1500" kern="1200"/>
        </a:p>
      </dsp:txBody>
      <dsp:txXfrm>
        <a:off x="7098817" y="2018928"/>
        <a:ext cx="2580205" cy="15481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0349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128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84381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9622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4907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8768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61080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81134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1520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2949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5/20/2025</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1243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5/20/2025</a:t>
            </a:fld>
            <a:endParaRPr lang="en-US"/>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a:p>
        </p:txBody>
      </p:sp>
    </p:spTree>
    <p:extLst>
      <p:ext uri="{BB962C8B-B14F-4D97-AF65-F5344CB8AC3E}">
        <p14:creationId xmlns:p14="http://schemas.microsoft.com/office/powerpoint/2010/main" val="308356279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hyperlink" Target="https://www.osborneny.org/" TargetMode="External"/><Relationship Id="rId2" Type="http://schemas.openxmlformats.org/officeDocument/2006/relationships/hyperlink" Target="http://nycourts.gov/courthelp/criminal/publicOfficeConsequences.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info@bronxdefenders.or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reentry.net/" TargetMode="External"/><Relationship Id="rId4" Type="http://schemas.openxmlformats.org/officeDocument/2006/relationships/hyperlink" Target="http://www.bronxdefenders.org/"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olorful light bulb with business icons">
            <a:extLst>
              <a:ext uri="{FF2B5EF4-FFF2-40B4-BE49-F238E27FC236}">
                <a16:creationId xmlns:a16="http://schemas.microsoft.com/office/drawing/2014/main" id="{FC09F8BC-DE75-AF9C-1523-94F0D1325028}"/>
              </a:ext>
            </a:extLst>
          </p:cNvPr>
          <p:cNvPicPr>
            <a:picLocks noChangeAspect="1"/>
          </p:cNvPicPr>
          <p:nvPr/>
        </p:nvPicPr>
        <p:blipFill rotWithShape="1">
          <a:blip r:embed="rId2">
            <a:alphaModFix/>
          </a:blip>
          <a:srcRect t="12682" r="1" b="6966"/>
          <a:stretch/>
        </p:blipFill>
        <p:spPr>
          <a:xfrm>
            <a:off x="-688" y="-4"/>
            <a:ext cx="12192687" cy="6858000"/>
          </a:xfrm>
          <a:prstGeom prst="rect">
            <a:avLst/>
          </a:prstGeom>
        </p:spPr>
      </p:pic>
      <p:grpSp>
        <p:nvGrpSpPr>
          <p:cNvPr id="50" name="Group 49">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51" name="Group 50">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59" name="Rectangle 58">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57" name="Rectangle 56">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55" name="Rectangle 54">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70EB54E-F5B1-E580-B756-D08DA2E24B24}"/>
              </a:ext>
            </a:extLst>
          </p:cNvPr>
          <p:cNvSpPr>
            <a:spLocks noGrp="1"/>
          </p:cNvSpPr>
          <p:nvPr>
            <p:ph type="ctrTitle"/>
          </p:nvPr>
        </p:nvSpPr>
        <p:spPr>
          <a:xfrm>
            <a:off x="540000" y="540000"/>
            <a:ext cx="4500561" cy="4259814"/>
          </a:xfrm>
        </p:spPr>
        <p:txBody>
          <a:bodyPr>
            <a:normAutofit/>
          </a:bodyPr>
          <a:lstStyle/>
          <a:p>
            <a:r>
              <a:rPr lang="en-US" sz="6200" b="1" u="sng">
                <a:solidFill>
                  <a:srgbClr val="FFFFFF"/>
                </a:solidFill>
              </a:rPr>
              <a:t>Know Your Rights: REENTRY CLINIC</a:t>
            </a:r>
          </a:p>
        </p:txBody>
      </p:sp>
      <p:sp>
        <p:nvSpPr>
          <p:cNvPr id="3" name="Subtitle 2">
            <a:extLst>
              <a:ext uri="{FF2B5EF4-FFF2-40B4-BE49-F238E27FC236}">
                <a16:creationId xmlns:a16="http://schemas.microsoft.com/office/drawing/2014/main" id="{4BCFAA36-04D1-0290-1768-8B50090A84EF}"/>
              </a:ext>
            </a:extLst>
          </p:cNvPr>
          <p:cNvSpPr>
            <a:spLocks noGrp="1"/>
          </p:cNvSpPr>
          <p:nvPr>
            <p:ph type="subTitle" idx="1"/>
          </p:nvPr>
        </p:nvSpPr>
        <p:spPr>
          <a:xfrm>
            <a:off x="540000" y="4988476"/>
            <a:ext cx="4500561" cy="1320249"/>
          </a:xfrm>
        </p:spPr>
        <p:txBody>
          <a:bodyPr>
            <a:normAutofit/>
          </a:bodyPr>
          <a:lstStyle/>
          <a:p>
            <a:r>
              <a:rPr lang="en-US">
                <a:solidFill>
                  <a:srgbClr val="FFFFFF"/>
                </a:solidFill>
              </a:rPr>
              <a:t>The Bronx Defenders with CLEARY GOTTLIEB</a:t>
            </a:r>
          </a:p>
        </p:txBody>
      </p:sp>
      <p:pic>
        <p:nvPicPr>
          <p:cNvPr id="7" name="Google Shape;74;p1">
            <a:extLst>
              <a:ext uri="{FF2B5EF4-FFF2-40B4-BE49-F238E27FC236}">
                <a16:creationId xmlns:a16="http://schemas.microsoft.com/office/drawing/2014/main" id="{84DB8ED3-A255-DE38-5815-91CF38089DF5}"/>
              </a:ext>
            </a:extLst>
          </p:cNvPr>
          <p:cNvPicPr preferRelativeResize="0"/>
          <p:nvPr/>
        </p:nvPicPr>
        <p:blipFill>
          <a:blip r:embed="rId3">
            <a:alphaModFix/>
          </a:blip>
          <a:stretch>
            <a:fillRect/>
          </a:stretch>
        </p:blipFill>
        <p:spPr>
          <a:xfrm>
            <a:off x="7541080" y="-33349"/>
            <a:ext cx="4650920" cy="2174383"/>
          </a:xfrm>
          <a:prstGeom prst="rect">
            <a:avLst/>
          </a:prstGeom>
          <a:noFill/>
          <a:ln>
            <a:noFill/>
          </a:ln>
        </p:spPr>
      </p:pic>
    </p:spTree>
    <p:extLst>
      <p:ext uri="{BB962C8B-B14F-4D97-AF65-F5344CB8AC3E}">
        <p14:creationId xmlns:p14="http://schemas.microsoft.com/office/powerpoint/2010/main" val="33852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2044C-C2C5-BF1F-35E0-47A10F2E2391}"/>
              </a:ext>
            </a:extLst>
          </p:cNvPr>
          <p:cNvSpPr>
            <a:spLocks noGrp="1"/>
          </p:cNvSpPr>
          <p:nvPr>
            <p:ph type="title"/>
          </p:nvPr>
        </p:nvSpPr>
        <p:spPr>
          <a:xfrm>
            <a:off x="540000" y="540000"/>
            <a:ext cx="4500561" cy="5759450"/>
          </a:xfrm>
        </p:spPr>
        <p:txBody>
          <a:bodyPr anchor="t">
            <a:normAutofit/>
          </a:bodyPr>
          <a:lstStyle/>
          <a:p>
            <a:r>
              <a:rPr lang="en-US" sz="4200"/>
              <a:t>PROTECTIONS DURING EMPLOYMENT</a:t>
            </a:r>
          </a:p>
        </p:txBody>
      </p:sp>
      <p:graphicFrame>
        <p:nvGraphicFramePr>
          <p:cNvPr id="5" name="Content Placeholder 2">
            <a:extLst>
              <a:ext uri="{FF2B5EF4-FFF2-40B4-BE49-F238E27FC236}">
                <a16:creationId xmlns:a16="http://schemas.microsoft.com/office/drawing/2014/main" id="{59E661A0-8983-FE8A-37E2-E3D7CB950EF5}"/>
              </a:ext>
            </a:extLst>
          </p:cNvPr>
          <p:cNvGraphicFramePr>
            <a:graphicFrameLocks noGrp="1"/>
          </p:cNvGraphicFramePr>
          <p:nvPr>
            <p:ph idx="1"/>
            <p:extLst>
              <p:ext uri="{D42A27DB-BD31-4B8C-83A1-F6EECF244321}">
                <p14:modId xmlns:p14="http://schemas.microsoft.com/office/powerpoint/2010/main" val="3429637650"/>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83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7F6730-8F76-4239-8CBA-B914B02A7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E11E5CC-3C1F-4093-97B6-6433FBF9A9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28D720AE-B07F-482D-B526-4A9C632DA7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76F0BCA-E2AA-4AED-9091-1E820FF25B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71D2B33-982E-4EC0-9252-B8A7383C96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50D86D-299E-4837-B82C-B97DACC975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4EFAF9-4DE5-4C1F-BF17-0A5930FFF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57D782-AB09-4CB1-A94A-54F935E70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4E95A3B-E29B-40AA-B9DD-FF0BA512FD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1A71F79C-8170-4729-A592-753969B84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E5C556-02CA-4512-9F5F-7088484CF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75FD132-C2ED-4807-B2DA-D428F9C449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71967F12-B0C4-4D31-8D63-89945DCD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8AE2DBBA-F425-750B-775C-7E2BD95F672D}"/>
              </a:ext>
            </a:extLst>
          </p:cNvPr>
          <p:cNvSpPr>
            <a:spLocks noGrp="1"/>
          </p:cNvSpPr>
          <p:nvPr>
            <p:ph type="title"/>
          </p:nvPr>
        </p:nvSpPr>
        <p:spPr>
          <a:xfrm>
            <a:off x="540000" y="540000"/>
            <a:ext cx="4500561" cy="5759450"/>
          </a:xfrm>
        </p:spPr>
        <p:txBody>
          <a:bodyPr anchor="t">
            <a:normAutofit/>
          </a:bodyPr>
          <a:lstStyle/>
          <a:p>
            <a:r>
              <a:rPr lang="en-US" sz="4800"/>
              <a:t>EXEMPTIONS UNDER THE LAW</a:t>
            </a:r>
          </a:p>
        </p:txBody>
      </p:sp>
      <p:graphicFrame>
        <p:nvGraphicFramePr>
          <p:cNvPr id="5" name="Content Placeholder 2">
            <a:extLst>
              <a:ext uri="{FF2B5EF4-FFF2-40B4-BE49-F238E27FC236}">
                <a16:creationId xmlns:a16="http://schemas.microsoft.com/office/drawing/2014/main" id="{3BEDCEF8-E166-488C-F1E0-0494BC725444}"/>
              </a:ext>
            </a:extLst>
          </p:cNvPr>
          <p:cNvGraphicFramePr>
            <a:graphicFrameLocks noGrp="1"/>
          </p:cNvGraphicFramePr>
          <p:nvPr>
            <p:ph idx="1"/>
            <p:extLst>
              <p:ext uri="{D42A27DB-BD31-4B8C-83A1-F6EECF244321}">
                <p14:modId xmlns:p14="http://schemas.microsoft.com/office/powerpoint/2010/main" val="2804716095"/>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17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07C163-87AF-4BC4-ADE2-4E5EAFEEE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F696E8E-5A50-4F12-9E0B-502F850615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AB8A07F7-656D-4B06-860B-4290325213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932A44-B2F8-4EA5-A529-D1EF350CB6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4211287-5AF6-4DE8-9550-CE2475D625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35D3D5B-2BDE-4FFA-AD19-2A6FA11B44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65141913-6183-49C2-BACE-61AF50181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BF2F32-98FF-4601-8322-C5E0724D9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AF3E2D8-35DA-4B2D-891A-A1594F7DB5D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4543934E-E678-45FF-8C62-1EF71BABE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B54ED7-1C7F-4C59-B1CB-84D3D9C21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6ABFC7E0-9992-4076-88C6-3354EB12EBA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19C03209-5BD8-4B0B-847E-430FFF592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100000">
                <a:schemeClr val="bg2">
                  <a:alpha val="80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9C16442F-A526-C605-D45D-A00A3D7C5EAC}"/>
              </a:ext>
            </a:extLst>
          </p:cNvPr>
          <p:cNvSpPr>
            <a:spLocks noGrp="1"/>
          </p:cNvSpPr>
          <p:nvPr>
            <p:ph type="title"/>
          </p:nvPr>
        </p:nvSpPr>
        <p:spPr>
          <a:xfrm>
            <a:off x="550863" y="540001"/>
            <a:ext cx="11075080" cy="1809500"/>
          </a:xfrm>
        </p:spPr>
        <p:txBody>
          <a:bodyPr anchor="t">
            <a:normAutofit/>
          </a:bodyPr>
          <a:lstStyle/>
          <a:p>
            <a:r>
              <a:rPr lang="en-US"/>
              <a:t>NEXT STEPS AND HELPFUL HINTS IN THE JOB SEARCH</a:t>
            </a:r>
          </a:p>
        </p:txBody>
      </p:sp>
      <p:graphicFrame>
        <p:nvGraphicFramePr>
          <p:cNvPr id="5" name="Content Placeholder 2">
            <a:extLst>
              <a:ext uri="{FF2B5EF4-FFF2-40B4-BE49-F238E27FC236}">
                <a16:creationId xmlns:a16="http://schemas.microsoft.com/office/drawing/2014/main" id="{46E9151C-1670-2733-6FF5-BDD47E1BDE6F}"/>
              </a:ext>
            </a:extLst>
          </p:cNvPr>
          <p:cNvGraphicFramePr>
            <a:graphicFrameLocks noGrp="1"/>
          </p:cNvGraphicFramePr>
          <p:nvPr>
            <p:ph idx="1"/>
            <p:extLst>
              <p:ext uri="{D42A27DB-BD31-4B8C-83A1-F6EECF244321}">
                <p14:modId xmlns:p14="http://schemas.microsoft.com/office/powerpoint/2010/main" val="2520611522"/>
              </p:ext>
            </p:extLst>
          </p:nvPr>
        </p:nvGraphicFramePr>
        <p:xfrm>
          <a:off x="539750" y="2528888"/>
          <a:ext cx="11101388" cy="377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67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C0B89655-06C8-41C2-A46A-0CA83F8B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9">
            <a:extLst>
              <a:ext uri="{FF2B5EF4-FFF2-40B4-BE49-F238E27FC236}">
                <a16:creationId xmlns:a16="http://schemas.microsoft.com/office/drawing/2014/main" id="{F647E4D5-C9B2-4EBE-B61C-8779B538C7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
            <a:ext cx="12192000" cy="6858003"/>
            <a:chOff x="0" y="-3"/>
            <a:chExt cx="12192000" cy="6858003"/>
          </a:xfrm>
        </p:grpSpPr>
        <p:sp useBgFill="1">
          <p:nvSpPr>
            <p:cNvPr id="24" name="Rectangle 10">
              <a:extLst>
                <a:ext uri="{FF2B5EF4-FFF2-40B4-BE49-F238E27FC236}">
                  <a16:creationId xmlns:a16="http://schemas.microsoft.com/office/drawing/2014/main" id="{8EE79C2C-6A8F-4C04-93F4-E70E4E6EB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
              <a:extLst>
                <a:ext uri="{FF2B5EF4-FFF2-40B4-BE49-F238E27FC236}">
                  <a16:creationId xmlns:a16="http://schemas.microsoft.com/office/drawing/2014/main" id="{51D2E85C-8A74-4D69-9CE3-A4F5585D7A7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72000" y="-3"/>
              <a:ext cx="11520000" cy="5760000"/>
              <a:chOff x="5981700" y="-1"/>
              <a:chExt cx="6042660" cy="3021330"/>
            </a:xfrm>
          </p:grpSpPr>
          <p:sp>
            <p:nvSpPr>
              <p:cNvPr id="19" name="Rectangle 18">
                <a:extLst>
                  <a:ext uri="{FF2B5EF4-FFF2-40B4-BE49-F238E27FC236}">
                    <a16:creationId xmlns:a16="http://schemas.microsoft.com/office/drawing/2014/main" id="{6784F86B-F98F-4225-9238-BB254A94FA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7130A1-17AF-49F5-AE3A-AEB12135E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12">
              <a:extLst>
                <a:ext uri="{FF2B5EF4-FFF2-40B4-BE49-F238E27FC236}">
                  <a16:creationId xmlns:a16="http://schemas.microsoft.com/office/drawing/2014/main" id="{237697CF-3192-412A-922F-144889C50F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a:extLst>
                <a:ext uri="{FF2B5EF4-FFF2-40B4-BE49-F238E27FC236}">
                  <a16:creationId xmlns:a16="http://schemas.microsoft.com/office/drawing/2014/main" id="{49238514-DBDA-4E0D-901C-49A58D8E99F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6C7DBB-1DE7-41D3-AD80-308DC0149A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1" y="2948940"/>
              <a:ext cx="7818118" cy="3909059"/>
              <a:chOff x="0" y="0"/>
              <a:chExt cx="2880000" cy="1440000"/>
            </a:xfrm>
          </p:grpSpPr>
          <p:sp>
            <p:nvSpPr>
              <p:cNvPr id="17" name="Rectangle 16">
                <a:extLst>
                  <a:ext uri="{FF2B5EF4-FFF2-40B4-BE49-F238E27FC236}">
                    <a16:creationId xmlns:a16="http://schemas.microsoft.com/office/drawing/2014/main" id="{56FF20D1-2FA9-49A6-BA1A-312C85C44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5C80E8-283A-445C-9242-3D816C339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4F8E2446-B198-461A-A993-2DAA018E7F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B76E018-D3DB-4222-BFF9-ADBDC9A06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E62A3656-B23B-960F-4F6C-28385F13E4C8}"/>
              </a:ext>
            </a:extLst>
          </p:cNvPr>
          <p:cNvSpPr>
            <a:spLocks noGrp="1"/>
          </p:cNvSpPr>
          <p:nvPr>
            <p:ph type="title"/>
          </p:nvPr>
        </p:nvSpPr>
        <p:spPr>
          <a:xfrm>
            <a:off x="540000" y="540000"/>
            <a:ext cx="4500561" cy="5912725"/>
          </a:xfrm>
        </p:spPr>
        <p:txBody>
          <a:bodyPr anchor="t">
            <a:normAutofit/>
          </a:bodyPr>
          <a:lstStyle/>
          <a:p>
            <a:r>
              <a:rPr lang="en-US" sz="6800"/>
              <a:t>HOW TO REMOVE BARRIERS</a:t>
            </a:r>
          </a:p>
        </p:txBody>
      </p:sp>
      <p:sp>
        <p:nvSpPr>
          <p:cNvPr id="3" name="Content Placeholder 2">
            <a:extLst>
              <a:ext uri="{FF2B5EF4-FFF2-40B4-BE49-F238E27FC236}">
                <a16:creationId xmlns:a16="http://schemas.microsoft.com/office/drawing/2014/main" id="{E71FC1DA-2CB2-CF24-BE05-7CF16FDE47EA}"/>
              </a:ext>
            </a:extLst>
          </p:cNvPr>
          <p:cNvSpPr>
            <a:spLocks noGrp="1"/>
          </p:cNvSpPr>
          <p:nvPr>
            <p:ph idx="1"/>
          </p:nvPr>
        </p:nvSpPr>
        <p:spPr>
          <a:xfrm>
            <a:off x="5232400" y="545125"/>
            <a:ext cx="6408738" cy="5755222"/>
          </a:xfrm>
        </p:spPr>
        <p:txBody>
          <a:bodyPr anchor="t">
            <a:normAutofit/>
          </a:bodyPr>
          <a:lstStyle/>
          <a:p>
            <a:pPr lvl="1">
              <a:lnSpc>
                <a:spcPct val="115000"/>
              </a:lnSpc>
            </a:pPr>
            <a:r>
              <a:rPr lang="en-US" sz="1300" b="1" u="sng"/>
              <a:t>Certificate of Relief From Disabilities (CRD)</a:t>
            </a:r>
            <a:r>
              <a:rPr lang="en-US" sz="1300" kern="0" spc="0">
                <a:ea typeface="Roboto"/>
                <a:sym typeface="Roboto"/>
              </a:rPr>
              <a:t> </a:t>
            </a:r>
          </a:p>
          <a:p>
            <a:pPr lvl="2">
              <a:lnSpc>
                <a:spcPct val="115000"/>
              </a:lnSpc>
            </a:pPr>
            <a:r>
              <a:rPr lang="en-US" sz="1300" kern="0" spc="0">
                <a:ea typeface="Roboto"/>
                <a:sym typeface="Roboto"/>
              </a:rPr>
              <a:t>You can</a:t>
            </a:r>
            <a:r>
              <a:rPr kumimoji="0" lang="en-US" sz="1300" b="0" i="0" u="none" strike="noStrike" kern="0" cap="none" spc="0" normalizeH="0" baseline="0" noProof="0">
                <a:ln>
                  <a:noFill/>
                </a:ln>
                <a:effectLst/>
                <a:uLnTx/>
                <a:uFillTx/>
                <a:ea typeface="Roboto"/>
                <a:sym typeface="Roboto"/>
              </a:rPr>
              <a:t> get a CRD if you have been convicted of any number of misdemeanors or violations, but have not been convicted of more than 1 felony (2 or more felony convictions in the same court on the same day are counted as 1 felony for the CRD)</a:t>
            </a:r>
          </a:p>
          <a:p>
            <a:pPr lvl="2">
              <a:lnSpc>
                <a:spcPct val="115000"/>
              </a:lnSpc>
            </a:pPr>
            <a:r>
              <a:rPr kumimoji="0" lang="en-US" sz="1300" b="0" i="0" u="none" strike="noStrike" kern="0" cap="none" spc="0" normalizeH="0" baseline="0" noProof="0">
                <a:ln>
                  <a:noFill/>
                </a:ln>
                <a:effectLst/>
                <a:uLnTx/>
                <a:uFillTx/>
                <a:ea typeface="Roboto"/>
                <a:sym typeface="Roboto"/>
              </a:rPr>
              <a:t>You need a separate CRD for each conviction</a:t>
            </a:r>
          </a:p>
          <a:p>
            <a:pPr lvl="2">
              <a:lnSpc>
                <a:spcPct val="115000"/>
              </a:lnSpc>
            </a:pPr>
            <a:r>
              <a:rPr kumimoji="0" lang="en-US" sz="1300" i="0" u="sng" strike="noStrike" kern="0" cap="none" spc="0" normalizeH="0" baseline="0" noProof="0">
                <a:ln>
                  <a:noFill/>
                </a:ln>
                <a:effectLst/>
                <a:uLnTx/>
                <a:uFillTx/>
                <a:ea typeface="Roboto"/>
                <a:sym typeface="Roboto"/>
              </a:rPr>
              <a:t>Easier to get at Sentencing than after!!</a:t>
            </a:r>
            <a:endParaRPr lang="en-US" sz="1300" b="1" u="sng"/>
          </a:p>
          <a:p>
            <a:pPr>
              <a:lnSpc>
                <a:spcPct val="115000"/>
              </a:lnSpc>
            </a:pPr>
            <a:r>
              <a:rPr lang="en-US" sz="1300" b="1" u="sng"/>
              <a:t>Certificate of Good Conduct</a:t>
            </a:r>
          </a:p>
          <a:p>
            <a:pPr lvl="1">
              <a:lnSpc>
                <a:spcPct val="115000"/>
              </a:lnSpc>
            </a:pPr>
            <a:r>
              <a:rPr kumimoji="0" lang="en-US" sz="1300" b="0" i="0" u="none" strike="noStrike" kern="0" cap="none" spc="0" normalizeH="0" baseline="0" noProof="0">
                <a:ln>
                  <a:noFill/>
                </a:ln>
                <a:effectLst/>
                <a:uLnTx/>
                <a:uFillTx/>
                <a:ea typeface="Roboto"/>
                <a:sym typeface="Roboto"/>
              </a:rPr>
              <a:t>You are eligible to apply for a CGC if you have been convicted of 2 or more separate felonies, or if you want a job that is a </a:t>
            </a:r>
            <a:r>
              <a:rPr kumimoji="0" lang="en-US" sz="1300" b="0" i="0" u="sng" strike="noStrike" kern="0" cap="none" spc="0" normalizeH="0" baseline="0" noProof="0">
                <a:ln>
                  <a:noFill/>
                </a:ln>
                <a:effectLst/>
                <a:uLnTx/>
                <a:uFillTx/>
                <a:ea typeface="Roboto"/>
                <a:sym typeface="Roboto"/>
                <a:hlinkClick r:id="rId2">
                  <a:extLst>
                    <a:ext uri="{A12FA001-AC4F-418D-AE19-62706E023703}">
                      <ahyp:hlinkClr xmlns:ahyp="http://schemas.microsoft.com/office/drawing/2018/hyperlinkcolor" val="tx"/>
                    </a:ext>
                  </a:extLst>
                </a:hlinkClick>
              </a:rPr>
              <a:t>Public Office</a:t>
            </a:r>
            <a:r>
              <a:rPr kumimoji="0" lang="en-US" sz="1300" b="0" i="0" u="none" strike="noStrike" kern="0" cap="none" spc="0" normalizeH="0" baseline="0" noProof="0">
                <a:ln>
                  <a:noFill/>
                </a:ln>
                <a:effectLst/>
                <a:uLnTx/>
                <a:uFillTx/>
                <a:ea typeface="Roboto"/>
                <a:sym typeface="Roboto"/>
              </a:rPr>
              <a:t> (for public office jobs it doesn’t matter how many convictions you have, you need a CGC). </a:t>
            </a:r>
          </a:p>
          <a:p>
            <a:pPr lvl="1">
              <a:lnSpc>
                <a:spcPct val="115000"/>
              </a:lnSpc>
            </a:pPr>
            <a:r>
              <a:rPr lang="en-US" sz="1300"/>
              <a:t>When counting felony convictions, federal and out-of-state charges count too.</a:t>
            </a:r>
          </a:p>
          <a:p>
            <a:pPr lvl="1">
              <a:lnSpc>
                <a:spcPct val="115000"/>
              </a:lnSpc>
            </a:pPr>
            <a:endParaRPr lang="en-US" sz="1300" b="1" u="sng"/>
          </a:p>
          <a:p>
            <a:pPr marL="457200" marR="0" lvl="0" indent="-311150" defTabSz="914400" rtl="0" eaLnBrk="1" fontAlgn="auto" latinLnBrk="0" hangingPunct="1">
              <a:lnSpc>
                <a:spcPct val="115000"/>
              </a:lnSpc>
              <a:spcBef>
                <a:spcPts val="0"/>
              </a:spcBef>
              <a:spcAft>
                <a:spcPts val="0"/>
              </a:spcAft>
              <a:buClr>
                <a:srgbClr val="666666"/>
              </a:buClr>
              <a:buSzPts val="1300"/>
              <a:buFont typeface="Roboto"/>
              <a:buChar char="●"/>
              <a:tabLst/>
              <a:defRPr/>
            </a:pPr>
            <a:r>
              <a:rPr kumimoji="0" lang="en-US" sz="1300" b="1" i="0" u="sng" strike="noStrike" kern="0" cap="none" spc="0" normalizeH="0" baseline="0" noProof="0">
                <a:ln>
                  <a:noFill/>
                </a:ln>
                <a:effectLst/>
                <a:uLnTx/>
                <a:uFillTx/>
                <a:ea typeface="Roboto"/>
                <a:sym typeface="Roboto"/>
              </a:rPr>
              <a:t>SEALED RECORDS AFTER 10 YEARS CPL 160.59</a:t>
            </a:r>
          </a:p>
          <a:p>
            <a:pPr marL="907200" lvl="1" indent="-311150">
              <a:lnSpc>
                <a:spcPct val="115000"/>
              </a:lnSpc>
              <a:spcBef>
                <a:spcPts val="0"/>
              </a:spcBef>
              <a:buClr>
                <a:srgbClr val="666666"/>
              </a:buClr>
              <a:buSzPts val="1300"/>
              <a:buFont typeface="Roboto"/>
              <a:buChar char="●"/>
              <a:defRPr/>
            </a:pPr>
            <a:r>
              <a:rPr kumimoji="0" lang="en-US" sz="1300" b="0" i="0" u="none" strike="noStrike" kern="0" cap="none" spc="0" normalizeH="0" baseline="0" noProof="0">
                <a:ln>
                  <a:noFill/>
                </a:ln>
                <a:effectLst/>
                <a:uLnTx/>
                <a:uFillTx/>
                <a:ea typeface="Roboto"/>
                <a:sym typeface="Roboto"/>
              </a:rPr>
              <a:t>No more than two misdemeanor convictions or 1 felony and 1 misdemeanor </a:t>
            </a:r>
          </a:p>
          <a:p>
            <a:pPr marL="907200" lvl="1" indent="-311150">
              <a:lnSpc>
                <a:spcPct val="115000"/>
              </a:lnSpc>
              <a:spcBef>
                <a:spcPts val="0"/>
              </a:spcBef>
              <a:buClr>
                <a:srgbClr val="666666"/>
              </a:buClr>
              <a:buSzPts val="1300"/>
              <a:buFont typeface="Roboto"/>
              <a:buChar char="●"/>
              <a:defRPr/>
            </a:pPr>
            <a:r>
              <a:rPr kumimoji="0" lang="en-US" sz="1300" b="0" i="0" u="none" strike="noStrike" kern="0" cap="none" spc="0" normalizeH="0" baseline="0" noProof="0">
                <a:ln>
                  <a:noFill/>
                </a:ln>
                <a:effectLst/>
                <a:uLnTx/>
                <a:uFillTx/>
                <a:ea typeface="Roboto"/>
                <a:sym typeface="Roboto"/>
              </a:rPr>
              <a:t>You are eligible if you have been conviction free for at least 10 years since your last conviction and/or release.</a:t>
            </a:r>
          </a:p>
          <a:p>
            <a:pPr marL="907200" lvl="1" indent="-311150">
              <a:lnSpc>
                <a:spcPct val="115000"/>
              </a:lnSpc>
              <a:spcBef>
                <a:spcPts val="0"/>
              </a:spcBef>
              <a:buClr>
                <a:srgbClr val="666666"/>
              </a:buClr>
              <a:buSzPts val="1300"/>
              <a:buFont typeface="Roboto"/>
              <a:buChar char="●"/>
              <a:defRPr/>
            </a:pPr>
            <a:r>
              <a:rPr kumimoji="0" lang="en-US" sz="1300" b="0" i="0" u="none" strike="noStrike" kern="0" cap="none" spc="0" normalizeH="0" baseline="0" noProof="0">
                <a:ln>
                  <a:noFill/>
                </a:ln>
                <a:effectLst/>
                <a:uLnTx/>
                <a:uFillTx/>
                <a:ea typeface="Roboto"/>
                <a:sym typeface="Roboto"/>
              </a:rPr>
              <a:t>Sex offenses, violent felonies, and serious felonies are not eligible for sealing. </a:t>
            </a:r>
          </a:p>
          <a:p>
            <a:pPr lvl="1">
              <a:lnSpc>
                <a:spcPct val="115000"/>
              </a:lnSpc>
            </a:pPr>
            <a:endParaRPr lang="en-US" sz="1300"/>
          </a:p>
          <a:p>
            <a:pPr>
              <a:lnSpc>
                <a:spcPct val="115000"/>
              </a:lnSpc>
            </a:pPr>
            <a:endParaRPr kumimoji="0" lang="en-US" sz="1300" b="0" i="0" u="none" strike="noStrike" kern="0" cap="none" spc="0" normalizeH="0" baseline="0" noProof="0">
              <a:ln>
                <a:noFill/>
              </a:ln>
              <a:effectLst/>
              <a:uLnTx/>
              <a:uFillTx/>
              <a:ea typeface="Roboto"/>
              <a:sym typeface="Roboto"/>
            </a:endParaRPr>
          </a:p>
          <a:p>
            <a:pPr>
              <a:lnSpc>
                <a:spcPct val="115000"/>
              </a:lnSpc>
            </a:pPr>
            <a:endParaRPr lang="en-US" sz="1300" b="1" u="sng"/>
          </a:p>
          <a:p>
            <a:pPr>
              <a:lnSpc>
                <a:spcPct val="115000"/>
              </a:lnSpc>
            </a:pPr>
            <a:endParaRPr lang="en-US" sz="1300"/>
          </a:p>
          <a:p>
            <a:pPr>
              <a:lnSpc>
                <a:spcPct val="115000"/>
              </a:lnSpc>
            </a:pPr>
            <a:endParaRPr lang="en-US" sz="1300"/>
          </a:p>
        </p:txBody>
      </p:sp>
      <p:sp>
        <p:nvSpPr>
          <p:cNvPr id="4" name="TextBox 3">
            <a:extLst>
              <a:ext uri="{FF2B5EF4-FFF2-40B4-BE49-F238E27FC236}">
                <a16:creationId xmlns:a16="http://schemas.microsoft.com/office/drawing/2014/main" id="{4BC7F1E4-DEE4-AF8A-BA4C-0D2D4432B3D9}"/>
              </a:ext>
            </a:extLst>
          </p:cNvPr>
          <p:cNvSpPr txBox="1"/>
          <p:nvPr/>
        </p:nvSpPr>
        <p:spPr>
          <a:xfrm>
            <a:off x="709950" y="3980139"/>
            <a:ext cx="3971588" cy="2031325"/>
          </a:xfrm>
          <a:prstGeom prst="rect">
            <a:avLst/>
          </a:prstGeom>
          <a:noFill/>
        </p:spPr>
        <p:txBody>
          <a:bodyPr wrap="square" rtlCol="0">
            <a:spAutoFit/>
          </a:bodyPr>
          <a:lstStyle/>
          <a:p>
            <a:r>
              <a:rPr lang="en-US"/>
              <a:t>Re-entry programs:</a:t>
            </a:r>
          </a:p>
          <a:p>
            <a:endParaRPr lang="en-US"/>
          </a:p>
          <a:p>
            <a:r>
              <a:rPr lang="en-US"/>
              <a:t>Osbourne Association: </a:t>
            </a:r>
            <a:r>
              <a:rPr lang="en-US">
                <a:hlinkClick r:id="rId3"/>
              </a:rPr>
              <a:t>https://www.osborneny.org</a:t>
            </a:r>
            <a:endParaRPr lang="en-US"/>
          </a:p>
          <a:p>
            <a:endParaRPr lang="en-US"/>
          </a:p>
          <a:p>
            <a:r>
              <a:rPr lang="en-US"/>
              <a:t>Fortune Society: https://</a:t>
            </a:r>
            <a:r>
              <a:rPr lang="en-US" err="1"/>
              <a:t>fortunesociety.org</a:t>
            </a:r>
            <a:endParaRPr lang="en-US"/>
          </a:p>
        </p:txBody>
      </p:sp>
    </p:spTree>
    <p:extLst>
      <p:ext uri="{BB962C8B-B14F-4D97-AF65-F5344CB8AC3E}">
        <p14:creationId xmlns:p14="http://schemas.microsoft.com/office/powerpoint/2010/main" val="65916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0A70-A925-64DC-FDCD-F583E717804A}"/>
              </a:ext>
            </a:extLst>
          </p:cNvPr>
          <p:cNvSpPr>
            <a:spLocks noGrp="1"/>
          </p:cNvSpPr>
          <p:nvPr>
            <p:ph type="title"/>
          </p:nvPr>
        </p:nvSpPr>
        <p:spPr/>
        <p:txBody>
          <a:bodyPr>
            <a:normAutofit/>
          </a:bodyPr>
          <a:lstStyle/>
          <a:p>
            <a:r>
              <a:rPr lang="en-US" sz="3600"/>
              <a:t>CLEAN SLATE: </a:t>
            </a:r>
            <a:r>
              <a:rPr lang="en-US" sz="3600" b="1" i="0" u="none" strike="noStrike">
                <a:solidFill>
                  <a:srgbClr val="28398A"/>
                </a:solidFill>
                <a:effectLst/>
                <a:highlight>
                  <a:srgbClr val="FFFF00"/>
                </a:highlight>
                <a:latin typeface="arial" panose="020B0604020202020204" pitchFamily="34" charset="0"/>
              </a:rPr>
              <a:t>What the Clean Slate Act does</a:t>
            </a:r>
            <a:br>
              <a:rPr lang="en-US" sz="3600" b="1" i="0" u="none" strike="noStrike">
                <a:solidFill>
                  <a:srgbClr val="28398A"/>
                </a:solidFill>
                <a:effectLst/>
                <a:latin typeface="arial" panose="020B0604020202020204" pitchFamily="34" charset="0"/>
              </a:rPr>
            </a:br>
            <a:endParaRPr lang="en-US" sz="3600"/>
          </a:p>
        </p:txBody>
      </p:sp>
      <p:sp>
        <p:nvSpPr>
          <p:cNvPr id="3" name="Content Placeholder 2">
            <a:extLst>
              <a:ext uri="{FF2B5EF4-FFF2-40B4-BE49-F238E27FC236}">
                <a16:creationId xmlns:a16="http://schemas.microsoft.com/office/drawing/2014/main" id="{B492F552-96B4-0C39-943E-2924042AFCCE}"/>
              </a:ext>
            </a:extLst>
          </p:cNvPr>
          <p:cNvSpPr>
            <a:spLocks noGrp="1"/>
          </p:cNvSpPr>
          <p:nvPr>
            <p:ph idx="1"/>
          </p:nvPr>
        </p:nvSpPr>
        <p:spPr>
          <a:xfrm>
            <a:off x="540000" y="1248937"/>
            <a:ext cx="11101136" cy="5430644"/>
          </a:xfrm>
        </p:spPr>
        <p:txBody>
          <a:bodyPr vert="horz" lIns="91440" tIns="45720" rIns="91440" bIns="45720" rtlCol="0" anchor="t">
            <a:normAutofit fontScale="40000" lnSpcReduction="20000"/>
          </a:bodyPr>
          <a:lstStyle/>
          <a:p>
            <a:pPr marL="269875" indent="-269875" algn="l"/>
            <a:r>
              <a:rPr lang="en-US" sz="3800" b="0" i="0" u="none" strike="noStrike">
                <a:effectLst/>
                <a:latin typeface="arial" panose="020B0604020202020204" pitchFamily="34" charset="0"/>
              </a:rPr>
              <a:t>This law will automatically seal certain criminal records after a required waiting period – three years after conviction or release from jail for a misdemeanor and eight years after conviction or release from prison for a felony – provided you have maintained a clean record and are no longer on probation or parole. </a:t>
            </a:r>
            <a:endParaRPr lang="en-US"/>
          </a:p>
          <a:p>
            <a:pPr marL="269875" indent="-269875" algn="l"/>
            <a:r>
              <a:rPr lang="en-US" sz="3800">
                <a:latin typeface="arial" panose="020B0604020202020204" pitchFamily="34" charset="0"/>
              </a:rPr>
              <a:t>T</a:t>
            </a:r>
            <a:r>
              <a:rPr lang="en-US" sz="3800" b="0" i="0" u="none" strike="noStrike">
                <a:effectLst/>
                <a:latin typeface="arial" panose="020B0604020202020204" pitchFamily="34" charset="0"/>
              </a:rPr>
              <a:t>here are instances where people will not be eligible for sealing. Those with pending criminal charges, who are required to register as a sex offender, who received a life sentence, or who have been convicted of a class A felony – like murder – are ineligible to have their records sealed under Clean Slate.</a:t>
            </a:r>
            <a:endParaRPr lang="en-US" sz="3800" b="0" i="0" u="none" strike="noStrike">
              <a:effectLst/>
              <a:latin typeface="arial" panose="020B0604020202020204" pitchFamily="34" charset="0"/>
              <a:cs typeface="arial" panose="020B0604020202020204" pitchFamily="34" charset="0"/>
            </a:endParaRPr>
          </a:p>
          <a:p>
            <a:pPr marL="269875" indent="-269875" algn="l"/>
            <a:r>
              <a:rPr lang="en-US" sz="3800" b="0" i="0" u="none" strike="noStrike">
                <a:effectLst/>
                <a:latin typeface="arial" panose="020B0604020202020204" pitchFamily="34" charset="0"/>
              </a:rPr>
              <a:t>Importantly, this law still provides access to otherwise sealed records for certain necessary and relevant purposes, including: </a:t>
            </a:r>
            <a:endParaRPr lang="en-US" sz="3800" b="0" i="0" u="none" strike="noStrike">
              <a:effectLst/>
              <a:latin typeface="arial" panose="020B0604020202020204" pitchFamily="34" charset="0"/>
              <a:cs typeface="arial" panose="020B0604020202020204" pitchFamily="34" charset="0"/>
            </a:endParaRPr>
          </a:p>
          <a:p>
            <a:pPr marL="719455" lvl="1" indent="-269875"/>
            <a:r>
              <a:rPr lang="en-US" sz="3800" b="0" i="0" u="none" strike="noStrike">
                <a:effectLst/>
                <a:latin typeface="arial" panose="020B0604020202020204" pitchFamily="34" charset="0"/>
              </a:rPr>
              <a:t>law enforcement purposes</a:t>
            </a:r>
            <a:endParaRPr lang="en-US" sz="3800" b="0" i="0" u="none" strike="noStrike">
              <a:effectLst/>
              <a:latin typeface="arial" panose="020B0604020202020204" pitchFamily="34" charset="0"/>
              <a:cs typeface="arial" panose="020B0604020202020204" pitchFamily="34" charset="0"/>
            </a:endParaRPr>
          </a:p>
          <a:p>
            <a:pPr marL="719455" lvl="1" indent="-269875"/>
            <a:r>
              <a:rPr lang="en-US" sz="3800" b="0" i="0" u="none" strike="noStrike">
                <a:effectLst/>
                <a:latin typeface="arial" panose="020B0604020202020204" pitchFamily="34" charset="0"/>
              </a:rPr>
              <a:t>licensing or employment for specific industries where a criminal background check is required to be performed</a:t>
            </a:r>
            <a:endParaRPr lang="en-US" sz="3800" b="0" i="0" u="none" strike="noStrike">
              <a:effectLst/>
              <a:latin typeface="arial" panose="020B0604020202020204" pitchFamily="34" charset="0"/>
              <a:cs typeface="arial" panose="020B0604020202020204" pitchFamily="34" charset="0"/>
            </a:endParaRPr>
          </a:p>
          <a:p>
            <a:pPr marL="719455" lvl="1" indent="-269875"/>
            <a:r>
              <a:rPr lang="en-US" sz="3800" b="0" i="0" u="none" strike="noStrike">
                <a:effectLst/>
                <a:latin typeface="arial" panose="020B0604020202020204" pitchFamily="34" charset="0"/>
              </a:rPr>
              <a:t>employment where a fingerprint-based background is performed</a:t>
            </a:r>
            <a:endParaRPr lang="en-US" sz="3800" b="0" i="0" u="none" strike="noStrike">
              <a:effectLst/>
              <a:latin typeface="arial" panose="020B0604020202020204" pitchFamily="34" charset="0"/>
              <a:cs typeface="arial" panose="020B0604020202020204" pitchFamily="34" charset="0"/>
            </a:endParaRPr>
          </a:p>
          <a:p>
            <a:pPr marL="719455" lvl="1" indent="-269875"/>
            <a:r>
              <a:rPr lang="en-US" sz="3800" b="0" i="0" u="none" strike="noStrike">
                <a:effectLst/>
                <a:latin typeface="arial" panose="020B0604020202020204" pitchFamily="34" charset="0"/>
              </a:rPr>
              <a:t>extending employment to a person in jobs where they may work with such groups as children, the elderly or other vulnerable populations</a:t>
            </a:r>
            <a:endParaRPr lang="en-US" sz="3800" b="0" i="0" u="none" strike="noStrike">
              <a:effectLst/>
              <a:latin typeface="arial" panose="020B0604020202020204" pitchFamily="34" charset="0"/>
              <a:cs typeface="arial" panose="020B0604020202020204" pitchFamily="34" charset="0"/>
            </a:endParaRPr>
          </a:p>
          <a:p>
            <a:pPr marL="719455" lvl="1" indent="-269875"/>
            <a:r>
              <a:rPr lang="en-US" sz="3800" b="0" i="0" u="none" strike="noStrike">
                <a:effectLst/>
                <a:latin typeface="arial" panose="020B0604020202020204" pitchFamily="34" charset="0"/>
              </a:rPr>
              <a:t>when an individual is seeking a gun license, a commercial driver’s license, or where required for public housing</a:t>
            </a:r>
            <a:endParaRPr lang="en-US" sz="3800" b="0" i="0" u="none" strike="noStrike">
              <a:effectLst/>
              <a:latin typeface="arial" panose="020B0604020202020204" pitchFamily="34" charset="0"/>
              <a:cs typeface="arial" panose="020B0604020202020204" pitchFamily="34" charset="0"/>
            </a:endParaRPr>
          </a:p>
          <a:p>
            <a:pPr marL="269875" indent="-269875"/>
            <a:r>
              <a:rPr lang="en-US" sz="3800" b="0" i="0" u="none" strike="noStrike">
                <a:effectLst/>
                <a:latin typeface="arial"/>
                <a:cs typeface="arial"/>
              </a:rPr>
              <a:t>To ensure adequate time for the necessary procedures to be put into place, the law will take effect one year after the governor signs it </a:t>
            </a:r>
            <a:r>
              <a:rPr lang="en-US" sz="3800">
                <a:latin typeface="arial"/>
                <a:cs typeface="arial"/>
              </a:rPr>
              <a:t>(November 2024) </a:t>
            </a:r>
            <a:r>
              <a:rPr lang="en-US" sz="3800" b="0" i="0" u="none" strike="noStrike">
                <a:effectLst/>
                <a:latin typeface="arial"/>
                <a:cs typeface="arial"/>
              </a:rPr>
              <a:t>and the Office of Court Administration will have up to three years to seal conviction records that were eligible before the law went into effect.</a:t>
            </a:r>
          </a:p>
          <a:p>
            <a:pPr marL="269875" indent="-269875" algn="l"/>
            <a:endParaRPr lang="en-US" sz="2900" b="0" i="0" u="none" strike="noStrike">
              <a:effectLst/>
              <a:latin typeface="arial" panose="020B0604020202020204" pitchFamily="34" charset="0"/>
              <a:cs typeface="arial" panose="020B0604020202020204" pitchFamily="34" charset="0"/>
            </a:endParaRPr>
          </a:p>
          <a:p>
            <a:pPr marL="269875" indent="-269875"/>
            <a:endParaRPr lang="en-US"/>
          </a:p>
        </p:txBody>
      </p:sp>
    </p:spTree>
    <p:extLst>
      <p:ext uri="{BB962C8B-B14F-4D97-AF65-F5344CB8AC3E}">
        <p14:creationId xmlns:p14="http://schemas.microsoft.com/office/powerpoint/2010/main" val="22956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1" name="Rectangle 20">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9" name="Rectangle 28">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27" name="Rectangle 26">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72F5ED0A-FFA4-E93F-6C48-BD583B0A7D76}"/>
              </a:ext>
            </a:extLst>
          </p:cNvPr>
          <p:cNvSpPr>
            <a:spLocks noGrp="1"/>
          </p:cNvSpPr>
          <p:nvPr>
            <p:ph type="title"/>
          </p:nvPr>
        </p:nvSpPr>
        <p:spPr>
          <a:xfrm>
            <a:off x="7086315" y="540000"/>
            <a:ext cx="4554821" cy="2186096"/>
          </a:xfrm>
        </p:spPr>
        <p:txBody>
          <a:bodyPr anchor="b">
            <a:normAutofit/>
          </a:bodyPr>
          <a:lstStyle/>
          <a:p>
            <a:r>
              <a:rPr lang="en-US" sz="4700"/>
              <a:t>THE BRONX DEFENDERS:</a:t>
            </a:r>
            <a:br>
              <a:rPr lang="en-US" sz="4700"/>
            </a:br>
            <a:r>
              <a:rPr lang="en-US" sz="4700"/>
              <a:t>Who We are….</a:t>
            </a:r>
          </a:p>
        </p:txBody>
      </p:sp>
      <p:pic>
        <p:nvPicPr>
          <p:cNvPr id="15" name="Picture 14" descr="A group of people holding signs&#10;&#10;Description automatically generated">
            <a:extLst>
              <a:ext uri="{FF2B5EF4-FFF2-40B4-BE49-F238E27FC236}">
                <a16:creationId xmlns:a16="http://schemas.microsoft.com/office/drawing/2014/main" id="{0224D706-53BA-0D08-CB63-4EF75B267DAF}"/>
              </a:ext>
            </a:extLst>
          </p:cNvPr>
          <p:cNvPicPr>
            <a:picLocks noChangeAspect="1"/>
          </p:cNvPicPr>
          <p:nvPr/>
        </p:nvPicPr>
        <p:blipFill rotWithShape="1">
          <a:blip r:embed="rId2"/>
          <a:srcRect l="23267" r="6255"/>
          <a:stretch/>
        </p:blipFill>
        <p:spPr>
          <a:xfrm>
            <a:off x="20" y="10"/>
            <a:ext cx="6444556" cy="6857990"/>
          </a:xfrm>
          <a:prstGeom prst="rect">
            <a:avLst/>
          </a:prstGeom>
        </p:spPr>
      </p:pic>
      <p:sp>
        <p:nvSpPr>
          <p:cNvPr id="3" name="Content Placeholder 2">
            <a:extLst>
              <a:ext uri="{FF2B5EF4-FFF2-40B4-BE49-F238E27FC236}">
                <a16:creationId xmlns:a16="http://schemas.microsoft.com/office/drawing/2014/main" id="{F90ECFFD-7282-1B81-9A69-57574ABF1D48}"/>
              </a:ext>
            </a:extLst>
          </p:cNvPr>
          <p:cNvSpPr>
            <a:spLocks noGrp="1"/>
          </p:cNvSpPr>
          <p:nvPr>
            <p:ph idx="1"/>
          </p:nvPr>
        </p:nvSpPr>
        <p:spPr>
          <a:xfrm>
            <a:off x="7104063" y="2947121"/>
            <a:ext cx="4537073" cy="3361604"/>
          </a:xfrm>
        </p:spPr>
        <p:txBody>
          <a:bodyPr anchor="t">
            <a:normAutofit/>
          </a:bodyPr>
          <a:lstStyle/>
          <a:p>
            <a:pPr marL="0" marR="0" lvl="0" indent="0" rtl="0">
              <a:lnSpc>
                <a:spcPct val="115000"/>
              </a:lnSpc>
              <a:spcBef>
                <a:spcPts val="0"/>
              </a:spcBef>
              <a:spcAft>
                <a:spcPts val="0"/>
              </a:spcAft>
              <a:buNone/>
            </a:pPr>
            <a:r>
              <a:rPr lang="en-US" sz="1300" b="0" i="0" u="none" strike="noStrike" cap="none">
                <a:latin typeface="Roboto Light"/>
                <a:ea typeface="Roboto Light"/>
                <a:cs typeface="Roboto Light"/>
                <a:sym typeface="Roboto Light"/>
              </a:rPr>
              <a:t>The Bronx Defenders provides </a:t>
            </a:r>
            <a:r>
              <a:rPr lang="en-US" sz="1300" b="1" i="0" u="none" strike="noStrike" cap="none">
                <a:latin typeface="Roboto Light"/>
                <a:ea typeface="Roboto Light"/>
                <a:cs typeface="Roboto Light"/>
                <a:sym typeface="Roboto Light"/>
              </a:rPr>
              <a:t>innovative</a:t>
            </a:r>
            <a:r>
              <a:rPr lang="en-US" sz="1300" b="0" i="0" u="none" strike="noStrike" cap="none">
                <a:latin typeface="Roboto Light"/>
                <a:ea typeface="Roboto Light"/>
                <a:cs typeface="Roboto Light"/>
                <a:sym typeface="Roboto Light"/>
              </a:rPr>
              <a:t>, </a:t>
            </a:r>
            <a:r>
              <a:rPr lang="en-US" sz="1300" b="1" i="0" u="none" strike="noStrike" cap="none">
                <a:latin typeface="Roboto Light"/>
                <a:ea typeface="Roboto Light"/>
                <a:cs typeface="Roboto Light"/>
                <a:sym typeface="Roboto Light"/>
              </a:rPr>
              <a:t>holistic</a:t>
            </a:r>
            <a:r>
              <a:rPr lang="en-US" sz="1300" b="0" i="0" u="none" strike="noStrike" cap="none">
                <a:latin typeface="Roboto Light"/>
                <a:ea typeface="Roboto Light"/>
                <a:cs typeface="Roboto Light"/>
                <a:sym typeface="Roboto Light"/>
              </a:rPr>
              <a:t>, and </a:t>
            </a:r>
            <a:r>
              <a:rPr lang="en-US" sz="1300" b="1" i="0" u="none" strike="noStrike" cap="none">
                <a:latin typeface="Roboto Light"/>
                <a:ea typeface="Roboto Light"/>
                <a:cs typeface="Roboto Light"/>
                <a:sym typeface="Roboto Light"/>
              </a:rPr>
              <a:t>client-centered</a:t>
            </a:r>
            <a:r>
              <a:rPr lang="en-US" sz="1300" b="0" i="0" u="none" strike="noStrike" cap="none">
                <a:latin typeface="Roboto Light"/>
                <a:ea typeface="Roboto Light"/>
                <a:cs typeface="Roboto Light"/>
                <a:sym typeface="Roboto Light"/>
              </a:rPr>
              <a:t> services, including:</a:t>
            </a:r>
          </a:p>
          <a:p>
            <a:pPr marL="0" marR="0" lvl="0" indent="0" rtl="0">
              <a:lnSpc>
                <a:spcPct val="115000"/>
              </a:lnSpc>
              <a:spcBef>
                <a:spcPts val="0"/>
              </a:spcBef>
              <a:spcAft>
                <a:spcPts val="0"/>
              </a:spcAft>
              <a:buNone/>
            </a:pPr>
            <a:endParaRPr lang="en-US" sz="1300" b="0" i="0" u="none" strike="noStrike" cap="none">
              <a:latin typeface="Roboto Light"/>
              <a:ea typeface="Roboto Light"/>
              <a:cs typeface="Roboto Light"/>
              <a:sym typeface="Roboto Light"/>
            </a:endParaRPr>
          </a:p>
          <a:p>
            <a:pPr marL="285750" marR="0" lvl="0" indent="-311150" rtl="0">
              <a:lnSpc>
                <a:spcPct val="115000"/>
              </a:lnSpc>
              <a:spcBef>
                <a:spcPts val="0"/>
              </a:spcBef>
              <a:spcAft>
                <a:spcPts val="0"/>
              </a:spcAft>
              <a:buClr>
                <a:schemeClr val="lt1"/>
              </a:buClr>
              <a:buSzPts val="1800"/>
              <a:buFont typeface="Arial"/>
              <a:buChar char="•"/>
            </a:pPr>
            <a:r>
              <a:rPr lang="en-US" sz="1300" b="0" i="0" u="none" strike="noStrike" cap="none">
                <a:latin typeface="Roboto Light"/>
                <a:ea typeface="Roboto Light"/>
                <a:cs typeface="Roboto Light"/>
                <a:sym typeface="Roboto Light"/>
              </a:rPr>
              <a:t>Criminal defense, 		</a:t>
            </a:r>
            <a:endParaRPr lang="en-US" sz="1300"/>
          </a:p>
          <a:p>
            <a:pPr marL="285750" marR="0" lvl="0" indent="-311150" rtl="0">
              <a:lnSpc>
                <a:spcPct val="115000"/>
              </a:lnSpc>
              <a:spcBef>
                <a:spcPts val="0"/>
              </a:spcBef>
              <a:spcAft>
                <a:spcPts val="0"/>
              </a:spcAft>
              <a:buClr>
                <a:schemeClr val="lt1"/>
              </a:buClr>
              <a:buSzPts val="1800"/>
              <a:buFont typeface="Arial"/>
              <a:buChar char="•"/>
            </a:pPr>
            <a:r>
              <a:rPr lang="en-US" sz="1300" b="0" i="0" u="none" strike="noStrike" cap="none">
                <a:latin typeface="Roboto Light"/>
                <a:ea typeface="Roboto Light"/>
                <a:cs typeface="Roboto Light"/>
                <a:sym typeface="Roboto Light"/>
              </a:rPr>
              <a:t>Family defense, </a:t>
            </a:r>
            <a:endParaRPr lang="en-US" sz="1300"/>
          </a:p>
          <a:p>
            <a:pPr marL="285750" marR="0" lvl="0" indent="-311150" rtl="0">
              <a:lnSpc>
                <a:spcPct val="115000"/>
              </a:lnSpc>
              <a:spcBef>
                <a:spcPts val="0"/>
              </a:spcBef>
              <a:spcAft>
                <a:spcPts val="0"/>
              </a:spcAft>
              <a:buClr>
                <a:schemeClr val="lt1"/>
              </a:buClr>
              <a:buSzPts val="1800"/>
              <a:buFont typeface="Arial"/>
              <a:buChar char="•"/>
            </a:pPr>
            <a:r>
              <a:rPr lang="en-US" sz="1300" b="0" i="0" u="none" strike="noStrike" cap="none">
                <a:latin typeface="Roboto Light"/>
                <a:ea typeface="Roboto Light"/>
                <a:cs typeface="Roboto Light"/>
                <a:sym typeface="Roboto Light"/>
              </a:rPr>
              <a:t>Civil legal services, 		</a:t>
            </a:r>
            <a:endParaRPr lang="en-US" sz="1300"/>
          </a:p>
          <a:p>
            <a:pPr marL="285750" marR="0" lvl="0" indent="-311150" rtl="0">
              <a:lnSpc>
                <a:spcPct val="115000"/>
              </a:lnSpc>
              <a:spcBef>
                <a:spcPts val="0"/>
              </a:spcBef>
              <a:spcAft>
                <a:spcPts val="0"/>
              </a:spcAft>
              <a:buClr>
                <a:schemeClr val="lt1"/>
              </a:buClr>
              <a:buSzPts val="1800"/>
              <a:buFont typeface="Arial"/>
              <a:buChar char="•"/>
            </a:pPr>
            <a:r>
              <a:rPr lang="en-US" sz="1300" b="0" i="0" u="none" strike="noStrike" cap="none">
                <a:latin typeface="Roboto Light"/>
                <a:ea typeface="Roboto Light"/>
                <a:cs typeface="Roboto Light"/>
                <a:sym typeface="Roboto Light"/>
              </a:rPr>
              <a:t>Immigration representation, </a:t>
            </a:r>
          </a:p>
          <a:p>
            <a:pPr marL="285750" marR="0" lvl="0" indent="-311150" rtl="0">
              <a:lnSpc>
                <a:spcPct val="115000"/>
              </a:lnSpc>
              <a:spcBef>
                <a:spcPts val="0"/>
              </a:spcBef>
              <a:spcAft>
                <a:spcPts val="0"/>
              </a:spcAft>
              <a:buClr>
                <a:schemeClr val="lt1"/>
              </a:buClr>
              <a:buSzPts val="1800"/>
              <a:buFont typeface="Arial"/>
              <a:buChar char="•"/>
            </a:pPr>
            <a:r>
              <a:rPr lang="en-US" sz="1300" b="0" i="0" u="none" strike="noStrike" cap="none">
                <a:latin typeface="Roboto Light"/>
                <a:ea typeface="Roboto Light"/>
                <a:cs typeface="Roboto Light"/>
                <a:sym typeface="Roboto Light"/>
              </a:rPr>
              <a:t>Social work support, and	</a:t>
            </a:r>
            <a:endParaRPr lang="en-US" sz="1300"/>
          </a:p>
          <a:p>
            <a:pPr marL="285750" marR="0" lvl="0" indent="-311150" rtl="0">
              <a:lnSpc>
                <a:spcPct val="115000"/>
              </a:lnSpc>
              <a:spcBef>
                <a:spcPts val="0"/>
              </a:spcBef>
              <a:spcAft>
                <a:spcPts val="0"/>
              </a:spcAft>
              <a:buClr>
                <a:schemeClr val="lt1"/>
              </a:buClr>
              <a:buSzPts val="1800"/>
              <a:buFont typeface="Arial"/>
              <a:buChar char="•"/>
            </a:pPr>
            <a:r>
              <a:rPr lang="en-US" sz="1300" b="0" i="0" u="none" strike="noStrike" cap="none">
                <a:latin typeface="Roboto Light"/>
                <a:ea typeface="Roboto Light"/>
                <a:cs typeface="Roboto Light"/>
                <a:sym typeface="Roboto Light"/>
              </a:rPr>
              <a:t>Advocacy</a:t>
            </a:r>
          </a:p>
          <a:p>
            <a:pPr marL="0" marR="0" lvl="0" indent="0" rtl="0">
              <a:lnSpc>
                <a:spcPct val="115000"/>
              </a:lnSpc>
              <a:spcBef>
                <a:spcPts val="0"/>
              </a:spcBef>
              <a:spcAft>
                <a:spcPts val="0"/>
              </a:spcAft>
              <a:buClr>
                <a:schemeClr val="lt1"/>
              </a:buClr>
              <a:buSzPts val="1800"/>
              <a:buNone/>
            </a:pPr>
            <a:endParaRPr lang="en-US" sz="1300" b="0" i="0" u="none" strike="noStrike" cap="none">
              <a:latin typeface="Roboto Light"/>
              <a:ea typeface="Roboto Light"/>
              <a:cs typeface="Roboto Light"/>
              <a:sym typeface="Roboto Light"/>
            </a:endParaRPr>
          </a:p>
          <a:p>
            <a:pPr marL="0" marR="0" lvl="0" indent="0" rtl="0">
              <a:lnSpc>
                <a:spcPct val="115000"/>
              </a:lnSpc>
              <a:spcBef>
                <a:spcPts val="0"/>
              </a:spcBef>
              <a:spcAft>
                <a:spcPts val="0"/>
              </a:spcAft>
              <a:buNone/>
            </a:pPr>
            <a:r>
              <a:rPr lang="en-US" sz="1300" i="0" u="none" strike="noStrike" cap="none">
                <a:latin typeface="Roboto Light"/>
                <a:ea typeface="Roboto Light"/>
                <a:cs typeface="Roboto Light"/>
                <a:sym typeface="Roboto Light"/>
              </a:rPr>
              <a:t>Our staff of over 300 represents 25,000 low-income residents of the Bronx each year and reaches many more through outreach programs and community legal education.</a:t>
            </a:r>
            <a:endParaRPr lang="en-US" sz="1300"/>
          </a:p>
          <a:p>
            <a:pPr>
              <a:lnSpc>
                <a:spcPct val="115000"/>
              </a:lnSpc>
            </a:pPr>
            <a:endParaRPr lang="en-US" sz="1300"/>
          </a:p>
        </p:txBody>
      </p:sp>
    </p:spTree>
    <p:extLst>
      <p:ext uri="{BB962C8B-B14F-4D97-AF65-F5344CB8AC3E}">
        <p14:creationId xmlns:p14="http://schemas.microsoft.com/office/powerpoint/2010/main" val="336592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25661F-9A92-471E-B4A6-1EAAD4C06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446D9-14F6-7D5D-86FF-A5E188B8584E}"/>
              </a:ext>
            </a:extLst>
          </p:cNvPr>
          <p:cNvSpPr>
            <a:spLocks noGrp="1"/>
          </p:cNvSpPr>
          <p:nvPr>
            <p:ph type="title"/>
          </p:nvPr>
        </p:nvSpPr>
        <p:spPr>
          <a:xfrm>
            <a:off x="7086315" y="4132800"/>
            <a:ext cx="4554821" cy="2186096"/>
          </a:xfrm>
        </p:spPr>
        <p:txBody>
          <a:bodyPr anchor="b">
            <a:normAutofit/>
          </a:bodyPr>
          <a:lstStyle/>
          <a:p>
            <a:r>
              <a:rPr lang="en-US" b="1" u="sng"/>
              <a:t>OUR STAFF</a:t>
            </a:r>
          </a:p>
        </p:txBody>
      </p:sp>
      <p:sp useBgFill="1">
        <p:nvSpPr>
          <p:cNvPr id="11" name="Freeform: Shape 10">
            <a:extLst>
              <a:ext uri="{FF2B5EF4-FFF2-40B4-BE49-F238E27FC236}">
                <a16:creationId xmlns:a16="http://schemas.microsoft.com/office/drawing/2014/main" id="{50C45BFF-5013-4DE4-A046-0D7CF000A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858000" cy="6857999"/>
          </a:xfrm>
          <a:custGeom>
            <a:avLst/>
            <a:gdLst>
              <a:gd name="connsiteX0" fmla="*/ 3428961 w 6858000"/>
              <a:gd name="connsiteY0" fmla="*/ 0 h 6857999"/>
              <a:gd name="connsiteX1" fmla="*/ 3429042 w 6858000"/>
              <a:gd name="connsiteY1" fmla="*/ 0 h 6857999"/>
              <a:gd name="connsiteX2" fmla="*/ 3605457 w 6858000"/>
              <a:gd name="connsiteY2" fmla="*/ 4461 h 6857999"/>
              <a:gd name="connsiteX3" fmla="*/ 6858000 w 6858000"/>
              <a:gd name="connsiteY3" fmla="*/ 3429000 h 6857999"/>
              <a:gd name="connsiteX4" fmla="*/ 3429001 w 6858000"/>
              <a:gd name="connsiteY4" fmla="*/ 6857999 h 6857999"/>
              <a:gd name="connsiteX5" fmla="*/ 0 w 6858000"/>
              <a:gd name="connsiteY5" fmla="*/ 3429000 h 6857999"/>
              <a:gd name="connsiteX6" fmla="*/ 3252545 w 6858000"/>
              <a:gd name="connsiteY6" fmla="*/ 44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3428961" y="0"/>
                </a:moveTo>
                <a:lnTo>
                  <a:pt x="3429042" y="0"/>
                </a:lnTo>
                <a:lnTo>
                  <a:pt x="3605457" y="4461"/>
                </a:lnTo>
                <a:cubicBezTo>
                  <a:pt x="5417236" y="96300"/>
                  <a:pt x="6858000" y="1594396"/>
                  <a:pt x="6858000" y="3429000"/>
                </a:cubicBezTo>
                <a:cubicBezTo>
                  <a:pt x="6858000" y="5322784"/>
                  <a:pt x="5322784" y="6857999"/>
                  <a:pt x="3429001" y="6857999"/>
                </a:cubicBezTo>
                <a:cubicBezTo>
                  <a:pt x="1535216" y="6857999"/>
                  <a:pt x="0" y="5322784"/>
                  <a:pt x="0" y="3429000"/>
                </a:cubicBezTo>
                <a:cubicBezTo>
                  <a:pt x="0" y="1594396"/>
                  <a:pt x="1440765" y="96300"/>
                  <a:pt x="3252545" y="4461"/>
                </a:cubicBezTo>
                <a:close/>
              </a:path>
            </a:pathLst>
          </a:custGeom>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0398FEF6-AD50-4FB1-815C-200E861E2B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14" name="Oval 13">
              <a:extLst>
                <a:ext uri="{FF2B5EF4-FFF2-40B4-BE49-F238E27FC236}">
                  <a16:creationId xmlns:a16="http://schemas.microsoft.com/office/drawing/2014/main" id="{C81E0054-94DD-4654-B1D1-2D2FB7BD9C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4E2885-DC94-43CD-9FDD-3EF615FED56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265952E-E4CE-4668-B2FC-C092F8B524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Babatunde Aremu">
            <a:extLst>
              <a:ext uri="{FF2B5EF4-FFF2-40B4-BE49-F238E27FC236}">
                <a16:creationId xmlns:a16="http://schemas.microsoft.com/office/drawing/2014/main" id="{6DC1F836-D95E-16CB-319F-34456C9114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9000" y="1629000"/>
            <a:ext cx="27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CB220F6-26C4-97A9-A61C-3C5CAEA69BBE}"/>
              </a:ext>
            </a:extLst>
          </p:cNvPr>
          <p:cNvSpPr>
            <a:spLocks noGrp="1"/>
          </p:cNvSpPr>
          <p:nvPr>
            <p:ph idx="1"/>
          </p:nvPr>
        </p:nvSpPr>
        <p:spPr>
          <a:xfrm>
            <a:off x="7104063" y="540000"/>
            <a:ext cx="4537073" cy="3361604"/>
          </a:xfrm>
        </p:spPr>
        <p:txBody>
          <a:bodyPr anchor="t">
            <a:normAutofit lnSpcReduction="10000"/>
          </a:bodyPr>
          <a:lstStyle/>
          <a:p>
            <a:pPr>
              <a:lnSpc>
                <a:spcPct val="115000"/>
              </a:lnSpc>
            </a:pPr>
            <a:r>
              <a:rPr lang="en-US" sz="1400" b="0" i="0" u="none" strike="noStrike" cap="none">
                <a:latin typeface="Roboto Light"/>
                <a:ea typeface="Roboto Light"/>
                <a:cs typeface="Roboto Light"/>
                <a:sym typeface="Roboto Light"/>
              </a:rPr>
              <a:t>Our diverse staff includes criminal, civil, family, and immigration attorneys; social workers; benefits specialists; investigators; community organizers; team administrators; and civil legal, parent, policy, and immigration advocates.</a:t>
            </a:r>
          </a:p>
          <a:p>
            <a:pPr>
              <a:lnSpc>
                <a:spcPct val="115000"/>
              </a:lnSpc>
            </a:pPr>
            <a:endParaRPr lang="en-US" sz="1400"/>
          </a:p>
          <a:p>
            <a:pPr marL="0" marR="0" lvl="0" indent="0" rtl="0">
              <a:lnSpc>
                <a:spcPct val="115000"/>
              </a:lnSpc>
              <a:spcBef>
                <a:spcPts val="0"/>
              </a:spcBef>
              <a:spcAft>
                <a:spcPts val="0"/>
              </a:spcAft>
              <a:buNone/>
            </a:pPr>
            <a:r>
              <a:rPr lang="en-US" sz="1400" b="1" i="0" u="none" strike="noStrike" cap="none">
                <a:latin typeface="Montserrat"/>
                <a:ea typeface="Montserrat"/>
                <a:cs typeface="Montserrat"/>
                <a:sym typeface="Montserrat"/>
              </a:rPr>
              <a:t>The Bronx Defenders | 360 East 161st St. | Bronx, NY, 10451| Tel: 718.838.7878   </a:t>
            </a:r>
            <a:endParaRPr lang="en-US" sz="1400"/>
          </a:p>
          <a:p>
            <a:pPr marL="0" marR="0" lvl="0" indent="0" rtl="0">
              <a:lnSpc>
                <a:spcPct val="115000"/>
              </a:lnSpc>
              <a:spcBef>
                <a:spcPts val="0"/>
              </a:spcBef>
              <a:spcAft>
                <a:spcPts val="0"/>
              </a:spcAft>
              <a:buNone/>
            </a:pPr>
            <a:endParaRPr lang="en-US" sz="1400" b="1" i="0" u="none" strike="noStrike" cap="none">
              <a:latin typeface="Montserrat"/>
              <a:ea typeface="Montserrat"/>
              <a:cs typeface="Montserrat"/>
              <a:sym typeface="Montserrat"/>
            </a:endParaRPr>
          </a:p>
          <a:p>
            <a:pPr marL="0" marR="0" lvl="0" indent="0" rtl="0">
              <a:lnSpc>
                <a:spcPct val="115000"/>
              </a:lnSpc>
              <a:spcBef>
                <a:spcPts val="0"/>
              </a:spcBef>
              <a:spcAft>
                <a:spcPts val="0"/>
              </a:spcAft>
              <a:buNone/>
            </a:pPr>
            <a:r>
              <a:rPr lang="en-US" sz="1400" b="1" i="0" u="none" strike="noStrike" cap="none">
                <a:latin typeface="Montserrat"/>
                <a:ea typeface="Montserrat"/>
                <a:cs typeface="Montserrat"/>
                <a:sym typeface="Montserrat"/>
              </a:rPr>
              <a:t>For more info:</a:t>
            </a:r>
            <a:endParaRPr lang="en-US" sz="1400"/>
          </a:p>
          <a:p>
            <a:pPr marL="109728" marR="0" lvl="0" indent="0" rtl="0">
              <a:lnSpc>
                <a:spcPct val="115000"/>
              </a:lnSpc>
              <a:spcBef>
                <a:spcPts val="0"/>
              </a:spcBef>
              <a:spcAft>
                <a:spcPts val="0"/>
              </a:spcAft>
              <a:buClr>
                <a:srgbClr val="000000"/>
              </a:buClr>
              <a:buSzPts val="1400"/>
              <a:buFont typeface="Arial"/>
              <a:buNone/>
            </a:pPr>
            <a:r>
              <a:rPr lang="en-US" sz="1400" b="0" i="0" u="sng" strike="noStrike" cap="none">
                <a:latin typeface="Montserrat"/>
                <a:ea typeface="Montserrat"/>
                <a:cs typeface="Montserrat"/>
                <a:sym typeface="Montserrat"/>
                <a:hlinkClick r:id="rId3"/>
              </a:rPr>
              <a:t>info@bronxdefenders.org</a:t>
            </a:r>
            <a:r>
              <a:rPr lang="en-US" sz="1400" b="0" i="0" u="none" strike="noStrike" cap="none">
                <a:latin typeface="Montserrat"/>
                <a:ea typeface="Montserrat"/>
                <a:cs typeface="Montserrat"/>
                <a:sym typeface="Montserrat"/>
              </a:rPr>
              <a:t>  </a:t>
            </a:r>
            <a:endParaRPr lang="en-US" sz="1400"/>
          </a:p>
          <a:p>
            <a:pPr marL="109728" marR="0" lvl="0" indent="0" rtl="0">
              <a:lnSpc>
                <a:spcPct val="115000"/>
              </a:lnSpc>
              <a:spcBef>
                <a:spcPts val="0"/>
              </a:spcBef>
              <a:spcAft>
                <a:spcPts val="0"/>
              </a:spcAft>
              <a:buClr>
                <a:srgbClr val="000000"/>
              </a:buClr>
              <a:buSzPts val="1400"/>
              <a:buFont typeface="Arial"/>
              <a:buNone/>
            </a:pPr>
            <a:r>
              <a:rPr lang="en-US" sz="1400" b="0" i="0" u="sng" strike="noStrike" cap="none">
                <a:latin typeface="Montserrat"/>
                <a:ea typeface="Montserrat"/>
                <a:cs typeface="Montserrat"/>
                <a:sym typeface="Montserrat"/>
                <a:hlinkClick r:id="rId4"/>
              </a:rPr>
              <a:t>www.bronxdefenders.org</a:t>
            </a:r>
            <a:endParaRPr lang="en-US" sz="1400" b="0" i="0" u="none" strike="noStrike" cap="none">
              <a:latin typeface="Montserrat"/>
              <a:ea typeface="Montserrat"/>
              <a:cs typeface="Montserrat"/>
              <a:sym typeface="Montserrat"/>
            </a:endParaRPr>
          </a:p>
          <a:p>
            <a:pPr marL="109728" marR="0" lvl="0" indent="0" rtl="0">
              <a:lnSpc>
                <a:spcPct val="115000"/>
              </a:lnSpc>
              <a:spcBef>
                <a:spcPts val="0"/>
              </a:spcBef>
              <a:spcAft>
                <a:spcPts val="0"/>
              </a:spcAft>
              <a:buClr>
                <a:srgbClr val="000000"/>
              </a:buClr>
              <a:buSzPts val="1400"/>
              <a:buFont typeface="Arial"/>
              <a:buNone/>
            </a:pPr>
            <a:r>
              <a:rPr lang="en-US" sz="1400" b="0" i="0" u="sng" strike="noStrike" cap="none">
                <a:latin typeface="Montserrat"/>
                <a:ea typeface="Montserrat"/>
                <a:cs typeface="Montserrat"/>
                <a:sym typeface="Montserrat"/>
                <a:hlinkClick r:id="rId5"/>
              </a:rPr>
              <a:t>www.reentry.net</a:t>
            </a:r>
            <a:endParaRPr lang="en-US" sz="1400" b="0" i="0" u="none" strike="noStrike" cap="none">
              <a:latin typeface="Montserrat"/>
              <a:ea typeface="Montserrat"/>
              <a:cs typeface="Montserrat"/>
              <a:sym typeface="Montserrat"/>
            </a:endParaRPr>
          </a:p>
          <a:p>
            <a:pPr>
              <a:lnSpc>
                <a:spcPct val="115000"/>
              </a:lnSpc>
            </a:pPr>
            <a:endParaRPr lang="en-US" sz="1400"/>
          </a:p>
        </p:txBody>
      </p:sp>
    </p:spTree>
    <p:extLst>
      <p:ext uri="{BB962C8B-B14F-4D97-AF65-F5344CB8AC3E}">
        <p14:creationId xmlns:p14="http://schemas.microsoft.com/office/powerpoint/2010/main" val="250521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9CC0ED-A294-2B92-70CD-13727DE85C0E}"/>
              </a:ext>
            </a:extLst>
          </p:cNvPr>
          <p:cNvSpPr>
            <a:spLocks noGrp="1"/>
          </p:cNvSpPr>
          <p:nvPr>
            <p:ph type="title"/>
          </p:nvPr>
        </p:nvSpPr>
        <p:spPr>
          <a:xfrm>
            <a:off x="540000" y="540000"/>
            <a:ext cx="4500561" cy="5759450"/>
          </a:xfrm>
        </p:spPr>
        <p:txBody>
          <a:bodyPr anchor="t">
            <a:normAutofit/>
          </a:bodyPr>
          <a:lstStyle/>
          <a:p>
            <a:r>
              <a:rPr lang="en-US" sz="6800" b="1" u="sng"/>
              <a:t>Know Your Rights: NYC FAIR CHANCE ACT</a:t>
            </a:r>
          </a:p>
        </p:txBody>
      </p:sp>
      <p:graphicFrame>
        <p:nvGraphicFramePr>
          <p:cNvPr id="5" name="Content Placeholder 2">
            <a:extLst>
              <a:ext uri="{FF2B5EF4-FFF2-40B4-BE49-F238E27FC236}">
                <a16:creationId xmlns:a16="http://schemas.microsoft.com/office/drawing/2014/main" id="{14C11CF3-486B-981E-7957-0B388D15798A}"/>
              </a:ext>
            </a:extLst>
          </p:cNvPr>
          <p:cNvGraphicFramePr>
            <a:graphicFrameLocks noGrp="1"/>
          </p:cNvGraphicFramePr>
          <p:nvPr>
            <p:ph idx="1"/>
            <p:extLst>
              <p:ext uri="{D42A27DB-BD31-4B8C-83A1-F6EECF244321}">
                <p14:modId xmlns:p14="http://schemas.microsoft.com/office/powerpoint/2010/main" val="2099384086"/>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10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2A9E5-A4A8-CCC0-FF28-3FDD9B881C7F}"/>
              </a:ext>
            </a:extLst>
          </p:cNvPr>
          <p:cNvSpPr>
            <a:spLocks noGrp="1"/>
          </p:cNvSpPr>
          <p:nvPr>
            <p:ph type="title"/>
          </p:nvPr>
        </p:nvSpPr>
        <p:spPr>
          <a:xfrm>
            <a:off x="540000" y="540000"/>
            <a:ext cx="4500561" cy="2181946"/>
          </a:xfrm>
        </p:spPr>
        <p:txBody>
          <a:bodyPr anchor="t">
            <a:normAutofit/>
          </a:bodyPr>
          <a:lstStyle/>
          <a:p>
            <a:r>
              <a:rPr lang="en-US" sz="3800"/>
              <a:t>CRIMINAL RECORD? YOU CAN STILL WORK!!</a:t>
            </a:r>
          </a:p>
        </p:txBody>
      </p:sp>
      <p:sp>
        <p:nvSpPr>
          <p:cNvPr id="30" name="Oval 29">
            <a:extLst>
              <a:ext uri="{FF2B5EF4-FFF2-40B4-BE49-F238E27FC236}">
                <a16:creationId xmlns:a16="http://schemas.microsoft.com/office/drawing/2014/main" id="{0846C8C0-47F4-45B0-B3B4-6A708A0A9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039546" y="3108782"/>
            <a:ext cx="3600000" cy="3600000"/>
          </a:xfrm>
          <a:prstGeom prst="ellipse">
            <a:avLst/>
          </a:prstGeom>
          <a:solidFill>
            <a:schemeClr val="accent3">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B40C5F-813E-44FF-9FCF-B8C7098E2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40399" y="101598"/>
            <a:ext cx="4223205" cy="4223205"/>
          </a:xfrm>
          <a:prstGeom prst="ellipse">
            <a:avLst/>
          </a:prstGeom>
          <a:solidFill>
            <a:schemeClr val="accent1">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BFF3B5-AA05-1F72-35D0-CC3375E110E8}"/>
              </a:ext>
            </a:extLst>
          </p:cNvPr>
          <p:cNvPicPr>
            <a:picLocks noChangeAspect="1"/>
          </p:cNvPicPr>
          <p:nvPr/>
        </p:nvPicPr>
        <p:blipFill rotWithShape="1">
          <a:blip r:embed="rId2"/>
          <a:srcRect l="5596" r="41903" b="-2"/>
          <a:stretch/>
        </p:blipFill>
        <p:spPr>
          <a:xfrm>
            <a:off x="5442220" y="10"/>
            <a:ext cx="4320000" cy="431999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635000"/>
          </a:effectLst>
        </p:spPr>
      </p:pic>
      <p:pic>
        <p:nvPicPr>
          <p:cNvPr id="4" name="Picture 3">
            <a:extLst>
              <a:ext uri="{FF2B5EF4-FFF2-40B4-BE49-F238E27FC236}">
                <a16:creationId xmlns:a16="http://schemas.microsoft.com/office/drawing/2014/main" id="{CC86F1DB-7065-A1C4-B4C1-933FED734FDB}"/>
              </a:ext>
            </a:extLst>
          </p:cNvPr>
          <p:cNvPicPr>
            <a:picLocks noChangeAspect="1"/>
          </p:cNvPicPr>
          <p:nvPr/>
        </p:nvPicPr>
        <p:blipFill rotWithShape="1">
          <a:blip r:embed="rId3"/>
          <a:srcRect b="2439"/>
          <a:stretch/>
        </p:blipFill>
        <p:spPr>
          <a:xfrm>
            <a:off x="8201205" y="3087012"/>
            <a:ext cx="3600000" cy="360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graphicFrame>
        <p:nvGraphicFramePr>
          <p:cNvPr id="5" name="Content Placeholder 2">
            <a:extLst>
              <a:ext uri="{FF2B5EF4-FFF2-40B4-BE49-F238E27FC236}">
                <a16:creationId xmlns:a16="http://schemas.microsoft.com/office/drawing/2014/main" id="{ABE78EE8-A174-066B-C6E4-29BE9B9CA88A}"/>
              </a:ext>
            </a:extLst>
          </p:cNvPr>
          <p:cNvGraphicFramePr>
            <a:graphicFrameLocks noGrp="1"/>
          </p:cNvGraphicFramePr>
          <p:nvPr>
            <p:ph idx="1"/>
            <p:extLst>
              <p:ext uri="{D42A27DB-BD31-4B8C-83A1-F6EECF244321}">
                <p14:modId xmlns:p14="http://schemas.microsoft.com/office/powerpoint/2010/main" val="1873537644"/>
              </p:ext>
            </p:extLst>
          </p:nvPr>
        </p:nvGraphicFramePr>
        <p:xfrm>
          <a:off x="540000" y="2947121"/>
          <a:ext cx="4500562" cy="3361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984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2A9E5-A4A8-CCC0-FF28-3FDD9B881C7F}"/>
              </a:ext>
            </a:extLst>
          </p:cNvPr>
          <p:cNvSpPr>
            <a:spLocks noGrp="1"/>
          </p:cNvSpPr>
          <p:nvPr>
            <p:ph type="title"/>
          </p:nvPr>
        </p:nvSpPr>
        <p:spPr>
          <a:xfrm>
            <a:off x="540000" y="540000"/>
            <a:ext cx="4500561" cy="1076927"/>
          </a:xfrm>
        </p:spPr>
        <p:txBody>
          <a:bodyPr anchor="t">
            <a:normAutofit fontScale="90000"/>
          </a:bodyPr>
          <a:lstStyle/>
          <a:p>
            <a:r>
              <a:rPr lang="en-US" sz="3800"/>
              <a:t>What is the Fair Chance Act?</a:t>
            </a:r>
          </a:p>
        </p:txBody>
      </p:sp>
      <p:sp>
        <p:nvSpPr>
          <p:cNvPr id="30" name="Oval 29">
            <a:extLst>
              <a:ext uri="{FF2B5EF4-FFF2-40B4-BE49-F238E27FC236}">
                <a16:creationId xmlns:a16="http://schemas.microsoft.com/office/drawing/2014/main" id="{0846C8C0-47F4-45B0-B3B4-6A708A0A9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039546" y="3108782"/>
            <a:ext cx="3600000" cy="3600000"/>
          </a:xfrm>
          <a:prstGeom prst="ellipse">
            <a:avLst/>
          </a:prstGeom>
          <a:solidFill>
            <a:schemeClr val="accent3">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B40C5F-813E-44FF-9FCF-B8C7098E2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40399" y="101598"/>
            <a:ext cx="4223205" cy="4223205"/>
          </a:xfrm>
          <a:prstGeom prst="ellipse">
            <a:avLst/>
          </a:prstGeom>
          <a:solidFill>
            <a:schemeClr val="accent1">
              <a:alpha val="6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BE78EE8-A174-066B-C6E4-29BE9B9CA88A}"/>
              </a:ext>
            </a:extLst>
          </p:cNvPr>
          <p:cNvGraphicFramePr>
            <a:graphicFrameLocks noGrp="1"/>
          </p:cNvGraphicFramePr>
          <p:nvPr>
            <p:ph idx="1"/>
            <p:extLst>
              <p:ext uri="{D42A27DB-BD31-4B8C-83A1-F6EECF244321}">
                <p14:modId xmlns:p14="http://schemas.microsoft.com/office/powerpoint/2010/main" val="1088984759"/>
              </p:ext>
            </p:extLst>
          </p:nvPr>
        </p:nvGraphicFramePr>
        <p:xfrm>
          <a:off x="423063" y="2531326"/>
          <a:ext cx="5200399" cy="5698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close-up of a form&#10;&#10;Description automatically generated">
            <a:extLst>
              <a:ext uri="{FF2B5EF4-FFF2-40B4-BE49-F238E27FC236}">
                <a16:creationId xmlns:a16="http://schemas.microsoft.com/office/drawing/2014/main" id="{39E97558-DEE2-001C-FF31-EE7DECDC9DE8}"/>
              </a:ext>
            </a:extLst>
          </p:cNvPr>
          <p:cNvPicPr>
            <a:picLocks noChangeAspect="1"/>
          </p:cNvPicPr>
          <p:nvPr/>
        </p:nvPicPr>
        <p:blipFill>
          <a:blip r:embed="rId7"/>
          <a:stretch>
            <a:fillRect/>
          </a:stretch>
        </p:blipFill>
        <p:spPr>
          <a:xfrm>
            <a:off x="6163462" y="0"/>
            <a:ext cx="5259519" cy="6858000"/>
          </a:xfrm>
          <a:prstGeom prst="rect">
            <a:avLst/>
          </a:prstGeom>
        </p:spPr>
      </p:pic>
    </p:spTree>
    <p:extLst>
      <p:ext uri="{BB962C8B-B14F-4D97-AF65-F5344CB8AC3E}">
        <p14:creationId xmlns:p14="http://schemas.microsoft.com/office/powerpoint/2010/main" val="78436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5CAFF0-82A6-D66E-69C5-1753B051E65F}"/>
              </a:ext>
            </a:extLst>
          </p:cNvPr>
          <p:cNvSpPr>
            <a:spLocks noGrp="1"/>
          </p:cNvSpPr>
          <p:nvPr>
            <p:ph type="title"/>
          </p:nvPr>
        </p:nvSpPr>
        <p:spPr>
          <a:xfrm>
            <a:off x="540000" y="540000"/>
            <a:ext cx="4500561" cy="5759450"/>
          </a:xfrm>
        </p:spPr>
        <p:txBody>
          <a:bodyPr anchor="t">
            <a:normAutofit/>
          </a:bodyPr>
          <a:lstStyle/>
          <a:p>
            <a:r>
              <a:rPr lang="en-US" sz="4200" b="1" u="sng"/>
              <a:t>PROTECTIONS DURING YOUR JOB SEARCH</a:t>
            </a:r>
          </a:p>
        </p:txBody>
      </p:sp>
      <p:graphicFrame>
        <p:nvGraphicFramePr>
          <p:cNvPr id="29" name="Content Placeholder 2">
            <a:extLst>
              <a:ext uri="{FF2B5EF4-FFF2-40B4-BE49-F238E27FC236}">
                <a16:creationId xmlns:a16="http://schemas.microsoft.com/office/drawing/2014/main" id="{C96C73EA-FDC4-C571-B643-5DE44D7B732B}"/>
              </a:ext>
            </a:extLst>
          </p:cNvPr>
          <p:cNvGraphicFramePr>
            <a:graphicFrameLocks noGrp="1"/>
          </p:cNvGraphicFramePr>
          <p:nvPr>
            <p:ph idx="1"/>
            <p:extLst>
              <p:ext uri="{D42A27DB-BD31-4B8C-83A1-F6EECF244321}">
                <p14:modId xmlns:p14="http://schemas.microsoft.com/office/powerpoint/2010/main" val="2599534141"/>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09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A9CD3E6-968F-41B1-B6FA-C6FD9B728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359DA-0B9E-36FE-9EEB-0E3FC5752C8D}"/>
              </a:ext>
            </a:extLst>
          </p:cNvPr>
          <p:cNvSpPr>
            <a:spLocks noGrp="1"/>
          </p:cNvSpPr>
          <p:nvPr>
            <p:ph type="title"/>
          </p:nvPr>
        </p:nvSpPr>
        <p:spPr>
          <a:xfrm>
            <a:off x="540000" y="540000"/>
            <a:ext cx="4500561" cy="1953501"/>
          </a:xfrm>
        </p:spPr>
        <p:txBody>
          <a:bodyPr anchor="t">
            <a:normAutofit/>
          </a:bodyPr>
          <a:lstStyle/>
          <a:p>
            <a:r>
              <a:rPr lang="en-US" sz="4700"/>
              <a:t>CONDITIONAL JOB OFFER</a:t>
            </a:r>
          </a:p>
        </p:txBody>
      </p:sp>
      <p:grpSp>
        <p:nvGrpSpPr>
          <p:cNvPr id="30" name="Group 29">
            <a:extLst>
              <a:ext uri="{FF2B5EF4-FFF2-40B4-BE49-F238E27FC236}">
                <a16:creationId xmlns:a16="http://schemas.microsoft.com/office/drawing/2014/main" id="{2F76036C-C247-4F63-AE7F-2ADB1D496E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71579"/>
            <a:ext cx="4946649" cy="4792115"/>
            <a:chOff x="0" y="1671579"/>
            <a:chExt cx="4946649" cy="4792115"/>
          </a:xfrm>
        </p:grpSpPr>
        <p:sp>
          <p:nvSpPr>
            <p:cNvPr id="31" name="Oval 30">
              <a:extLst>
                <a:ext uri="{FF2B5EF4-FFF2-40B4-BE49-F238E27FC236}">
                  <a16:creationId xmlns:a16="http://schemas.microsoft.com/office/drawing/2014/main" id="{76E007C2-3152-4316-9102-D76C4E77FF1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54534" y="1671579"/>
              <a:ext cx="4792115" cy="4792115"/>
            </a:xfrm>
            <a:prstGeom prst="ellipse">
              <a:avLst/>
            </a:prstGeom>
            <a:solidFill>
              <a:schemeClr val="accent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97CD397-C9CD-43FA-ABEF-9C3530B0009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115933"/>
              <a:ext cx="4320000" cy="4320000"/>
            </a:xfrm>
            <a:prstGeom prst="ellipse">
              <a:avLst/>
            </a:prstGeom>
            <a:solidFill>
              <a:schemeClr val="accent1">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54198765-8A07-3D26-89D0-CEFFFDFBB538}"/>
              </a:ext>
            </a:extLst>
          </p:cNvPr>
          <p:cNvGraphicFramePr>
            <a:graphicFrameLocks noGrp="1"/>
          </p:cNvGraphicFramePr>
          <p:nvPr>
            <p:ph idx="1"/>
            <p:extLst>
              <p:ext uri="{D42A27DB-BD31-4B8C-83A1-F6EECF244321}">
                <p14:modId xmlns:p14="http://schemas.microsoft.com/office/powerpoint/2010/main" val="2008503815"/>
              </p:ext>
            </p:extLst>
          </p:nvPr>
        </p:nvGraphicFramePr>
        <p:xfrm>
          <a:off x="5232400" y="540000"/>
          <a:ext cx="6408738" cy="576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7CEDE9F-A952-AD10-8B52-E2144EC7AAEC}"/>
              </a:ext>
            </a:extLst>
          </p:cNvPr>
          <p:cNvSpPr txBox="1"/>
          <p:nvPr/>
        </p:nvSpPr>
        <p:spPr>
          <a:xfrm>
            <a:off x="540000" y="3033501"/>
            <a:ext cx="3891776" cy="2031325"/>
          </a:xfrm>
          <a:prstGeom prst="rect">
            <a:avLst/>
          </a:prstGeom>
          <a:noFill/>
        </p:spPr>
        <p:txBody>
          <a:bodyPr wrap="square" rtlCol="0">
            <a:spAutoFit/>
          </a:bodyPr>
          <a:lstStyle/>
          <a:p>
            <a:r>
              <a:rPr lang="en-US">
                <a:solidFill>
                  <a:schemeClr val="tx1">
                    <a:lumMod val="95000"/>
                  </a:schemeClr>
                </a:solidFill>
              </a:rPr>
              <a:t>Employers are permitted to consider:</a:t>
            </a:r>
          </a:p>
          <a:p>
            <a:endParaRPr lang="en-US">
              <a:solidFill>
                <a:schemeClr val="tx1">
                  <a:lumMod val="95000"/>
                </a:schemeClr>
              </a:solidFill>
            </a:endParaRPr>
          </a:p>
          <a:p>
            <a:pPr marL="285750" indent="-285750">
              <a:buFont typeface="Arial" panose="020B0604020202020204" pitchFamily="34" charset="0"/>
              <a:buChar char="•"/>
            </a:pPr>
            <a:r>
              <a:rPr lang="en-US">
                <a:solidFill>
                  <a:schemeClr val="tx1">
                    <a:lumMod val="95000"/>
                  </a:schemeClr>
                </a:solidFill>
              </a:rPr>
              <a:t>Open or pending cases</a:t>
            </a:r>
          </a:p>
          <a:p>
            <a:pPr marL="285750" indent="-285750">
              <a:buFont typeface="Arial" panose="020B0604020202020204" pitchFamily="34" charset="0"/>
              <a:buChar char="•"/>
            </a:pPr>
            <a:r>
              <a:rPr lang="en-US">
                <a:solidFill>
                  <a:schemeClr val="tx1">
                    <a:lumMod val="95000"/>
                  </a:schemeClr>
                </a:solidFill>
              </a:rPr>
              <a:t>Misdemeanor convictions</a:t>
            </a:r>
          </a:p>
          <a:p>
            <a:pPr marL="285750" indent="-285750">
              <a:buFont typeface="Arial" panose="020B0604020202020204" pitchFamily="34" charset="0"/>
              <a:buChar char="•"/>
            </a:pPr>
            <a:r>
              <a:rPr lang="en-US">
                <a:solidFill>
                  <a:schemeClr val="tx1">
                    <a:lumMod val="95000"/>
                  </a:schemeClr>
                </a:solidFill>
              </a:rPr>
              <a:t>Felony convictions</a:t>
            </a:r>
          </a:p>
          <a:p>
            <a:pPr marL="285750" indent="-285750">
              <a:buFont typeface="Arial" panose="020B0604020202020204" pitchFamily="34" charset="0"/>
              <a:buChar char="•"/>
            </a:pPr>
            <a:r>
              <a:rPr lang="en-US">
                <a:solidFill>
                  <a:schemeClr val="tx1">
                    <a:lumMod val="95000"/>
                  </a:schemeClr>
                </a:solidFill>
              </a:rPr>
              <a:t>Driving infractions</a:t>
            </a:r>
          </a:p>
        </p:txBody>
      </p:sp>
    </p:spTree>
    <p:extLst>
      <p:ext uri="{BB962C8B-B14F-4D97-AF65-F5344CB8AC3E}">
        <p14:creationId xmlns:p14="http://schemas.microsoft.com/office/powerpoint/2010/main" val="290555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807C163-87AF-4BC4-ADE2-4E5EAFEEE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3F696E8E-5A50-4F12-9E0B-502F850615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31" name="Rectangle 30">
              <a:extLst>
                <a:ext uri="{FF2B5EF4-FFF2-40B4-BE49-F238E27FC236}">
                  <a16:creationId xmlns:a16="http://schemas.microsoft.com/office/drawing/2014/main" id="{AB8A07F7-656D-4B06-860B-4290325213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D932A44-B2F8-4EA5-A529-D1EF350CB6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211287-5AF6-4DE8-9550-CE2475D625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935D3D5B-2BDE-4FFA-AD19-2A6FA11B44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9" name="Rectangle 38">
                <a:extLst>
                  <a:ext uri="{FF2B5EF4-FFF2-40B4-BE49-F238E27FC236}">
                    <a16:creationId xmlns:a16="http://schemas.microsoft.com/office/drawing/2014/main" id="{65141913-6183-49C2-BACE-61AF50181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CBF2F32-98FF-4601-8322-C5E0724D9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1AF3E2D8-35DA-4B2D-891A-A1594F7DB5D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7" name="Rectangle 36">
                <a:extLst>
                  <a:ext uri="{FF2B5EF4-FFF2-40B4-BE49-F238E27FC236}">
                    <a16:creationId xmlns:a16="http://schemas.microsoft.com/office/drawing/2014/main" id="{4543934E-E678-45FF-8C62-1EF71BABE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9B54ED7-1C7F-4C59-B1CB-84D3D9C21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6ABFC7E0-9992-4076-88C6-3354EB12EBA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19C03209-5BD8-4B0B-847E-430FFF592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100000">
                <a:schemeClr val="bg2">
                  <a:alpha val="80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1E86594F-9293-E82E-BAAA-DA0E7B4C040D}"/>
              </a:ext>
            </a:extLst>
          </p:cNvPr>
          <p:cNvSpPr>
            <a:spLocks noGrp="1"/>
          </p:cNvSpPr>
          <p:nvPr>
            <p:ph type="title"/>
          </p:nvPr>
        </p:nvSpPr>
        <p:spPr>
          <a:xfrm>
            <a:off x="489400" y="40944"/>
            <a:ext cx="11075080" cy="1809500"/>
          </a:xfrm>
        </p:spPr>
        <p:txBody>
          <a:bodyPr anchor="t">
            <a:normAutofit/>
          </a:bodyPr>
          <a:lstStyle/>
          <a:p>
            <a:pPr algn="ctr"/>
            <a:r>
              <a:rPr lang="en-US"/>
              <a:t>Fair Chance Process</a:t>
            </a:r>
          </a:p>
        </p:txBody>
      </p:sp>
      <p:graphicFrame>
        <p:nvGraphicFramePr>
          <p:cNvPr id="5" name="Content Placeholder 2">
            <a:extLst>
              <a:ext uri="{FF2B5EF4-FFF2-40B4-BE49-F238E27FC236}">
                <a16:creationId xmlns:a16="http://schemas.microsoft.com/office/drawing/2014/main" id="{B5861A90-E253-787F-4300-4D921EF9BEB4}"/>
              </a:ext>
            </a:extLst>
          </p:cNvPr>
          <p:cNvGraphicFramePr>
            <a:graphicFrameLocks noGrp="1"/>
          </p:cNvGraphicFramePr>
          <p:nvPr>
            <p:ph idx="1"/>
            <p:extLst>
              <p:ext uri="{D42A27DB-BD31-4B8C-83A1-F6EECF244321}">
                <p14:modId xmlns:p14="http://schemas.microsoft.com/office/powerpoint/2010/main" val="4035334626"/>
              </p:ext>
            </p:extLst>
          </p:nvPr>
        </p:nvGraphicFramePr>
        <p:xfrm>
          <a:off x="228600" y="1005840"/>
          <a:ext cx="11864340" cy="573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772954"/>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GlowVTI</vt:lpstr>
      <vt:lpstr>Know Your Rights: REENTRY CLINIC</vt:lpstr>
      <vt:lpstr>THE BRONX DEFENDERS: Who We are….</vt:lpstr>
      <vt:lpstr>OUR STAFF</vt:lpstr>
      <vt:lpstr>Know Your Rights: NYC FAIR CHANCE ACT</vt:lpstr>
      <vt:lpstr>CRIMINAL RECORD? YOU CAN STILL WORK!!</vt:lpstr>
      <vt:lpstr>What is the Fair Chance Act?</vt:lpstr>
      <vt:lpstr>PROTECTIONS DURING YOUR JOB SEARCH</vt:lpstr>
      <vt:lpstr>CONDITIONAL JOB OFFER</vt:lpstr>
      <vt:lpstr>Fair Chance Process</vt:lpstr>
      <vt:lpstr>PROTECTIONS DURING EMPLOYMENT</vt:lpstr>
      <vt:lpstr>EXEMPTIONS UNDER THE LAW</vt:lpstr>
      <vt:lpstr>NEXT STEPS AND HELPFUL HINTS IN THE JOB SEARCH</vt:lpstr>
      <vt:lpstr>HOW TO REMOVE BARRIERS</vt:lpstr>
      <vt:lpstr>CLEAN SLATE: What the Clean Slate Act does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Rights: NYC Fair Chance Act</dc:title>
  <dc:creator>Babatunde Aremu</dc:creator>
  <cp:revision>2</cp:revision>
  <dcterms:created xsi:type="dcterms:W3CDTF">2022-10-25T20:26:25Z</dcterms:created>
  <dcterms:modified xsi:type="dcterms:W3CDTF">2025-05-20T20:32:37Z</dcterms:modified>
</cp:coreProperties>
</file>